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1"/>
  </p:notesMasterIdLst>
  <p:sldIdLst>
    <p:sldId id="765" r:id="rId3"/>
    <p:sldId id="397" r:id="rId4"/>
    <p:sldId id="2506" r:id="rId5"/>
    <p:sldId id="398" r:id="rId6"/>
    <p:sldId id="259" r:id="rId7"/>
    <p:sldId id="2507" r:id="rId8"/>
    <p:sldId id="2508" r:id="rId9"/>
    <p:sldId id="2505" r:id="rId10"/>
  </p:sldIdLst>
  <p:sldSz cx="12192000" cy="6858000"/>
  <p:notesSz cx="6808788" cy="99409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EDED"/>
    <a:srgbClr val="00FD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83" autoAdjust="0"/>
    <p:restoredTop sz="95988"/>
  </p:normalViewPr>
  <p:slideViewPr>
    <p:cSldViewPr snapToGrid="0" snapToObjects="1">
      <p:cViewPr varScale="1">
        <p:scale>
          <a:sx n="108" d="100"/>
          <a:sy n="108"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50474" cy="498772"/>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56738" y="0"/>
            <a:ext cx="2950474" cy="498772"/>
          </a:xfrm>
          <a:prstGeom prst="rect">
            <a:avLst/>
          </a:prstGeom>
        </p:spPr>
        <p:txBody>
          <a:bodyPr vert="horz" lIns="91440" tIns="45720" rIns="91440" bIns="45720" rtlCol="0"/>
          <a:lstStyle>
            <a:lvl1pPr algn="r">
              <a:defRPr sz="1200"/>
            </a:lvl1pPr>
          </a:lstStyle>
          <a:p>
            <a:fld id="{7B70449A-BDB2-E14E-9D27-B36056E8A519}" type="datetimeFigureOut">
              <a:rPr lang="ru-RU" smtClean="0"/>
              <a:t>25.09.2026</a:t>
            </a:fld>
            <a:endParaRPr lang="ru-RU"/>
          </a:p>
        </p:txBody>
      </p:sp>
      <p:sp>
        <p:nvSpPr>
          <p:cNvPr id="4" name="Образ слайда 3"/>
          <p:cNvSpPr>
            <a:spLocks noGrp="1" noRot="1" noChangeAspect="1"/>
          </p:cNvSpPr>
          <p:nvPr>
            <p:ph type="sldImg" idx="2"/>
          </p:nvPr>
        </p:nvSpPr>
        <p:spPr>
          <a:xfrm>
            <a:off x="420688" y="1243013"/>
            <a:ext cx="5967412" cy="33559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0880" y="4784071"/>
            <a:ext cx="5447030" cy="3914239"/>
          </a:xfrm>
          <a:prstGeom prst="rect">
            <a:avLst/>
          </a:prstGeom>
        </p:spPr>
        <p:txBody>
          <a:bodyPr vert="horz" lIns="91440" tIns="45720" rIns="91440" bIns="45720" rtlCol="0"/>
          <a:lstStyle/>
          <a:p>
            <a:r>
              <a:rPr lang="ru-RU"/>
              <a:t>Образец текста
Второй уровень
Третий уровень
Четвертый уровень
Пятый уровень</a:t>
            </a:r>
          </a:p>
        </p:txBody>
      </p:sp>
      <p:sp>
        <p:nvSpPr>
          <p:cNvPr id="6" name="Нижний колонтитул 5"/>
          <p:cNvSpPr>
            <a:spLocks noGrp="1"/>
          </p:cNvSpPr>
          <p:nvPr>
            <p:ph type="ftr" sz="quarter" idx="4"/>
          </p:nvPr>
        </p:nvSpPr>
        <p:spPr>
          <a:xfrm>
            <a:off x="1" y="9442154"/>
            <a:ext cx="2950474" cy="498771"/>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56738" y="9442154"/>
            <a:ext cx="2950474" cy="498771"/>
          </a:xfrm>
          <a:prstGeom prst="rect">
            <a:avLst/>
          </a:prstGeom>
        </p:spPr>
        <p:txBody>
          <a:bodyPr vert="horz" lIns="91440" tIns="45720" rIns="91440" bIns="45720" rtlCol="0" anchor="b"/>
          <a:lstStyle>
            <a:lvl1pPr algn="r">
              <a:defRPr sz="1200"/>
            </a:lvl1pPr>
          </a:lstStyle>
          <a:p>
            <a:fld id="{B73B20A6-BBAF-6441-B734-F97F55B4A1DD}" type="slidenum">
              <a:rPr lang="ru-RU" smtClean="0"/>
              <a:t>‹#›</a:t>
            </a:fld>
            <a:endParaRPr lang="ru-RU"/>
          </a:p>
        </p:txBody>
      </p:sp>
    </p:spTree>
    <p:extLst>
      <p:ext uri="{BB962C8B-B14F-4D97-AF65-F5344CB8AC3E}">
        <p14:creationId xmlns:p14="http://schemas.microsoft.com/office/powerpoint/2010/main" val="3373388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31775" y="804863"/>
            <a:ext cx="7151688" cy="4022725"/>
          </a:xfrm>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3487949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231775" y="804863"/>
            <a:ext cx="7151688" cy="4022725"/>
          </a:xfrm>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3668681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PlaceHolder 1"/>
          <p:cNvSpPr>
            <a:spLocks noGrp="1" noRot="1" noChangeAspect="1"/>
          </p:cNvSpPr>
          <p:nvPr>
            <p:ph type="sldImg"/>
          </p:nvPr>
        </p:nvSpPr>
        <p:spPr>
          <a:xfrm>
            <a:off x="93663" y="747713"/>
            <a:ext cx="6623050" cy="3725862"/>
          </a:xfrm>
          <a:prstGeom prst="rect">
            <a:avLst/>
          </a:prstGeom>
          <a:ln w="0">
            <a:noFill/>
          </a:ln>
        </p:spPr>
      </p:sp>
      <p:sp>
        <p:nvSpPr>
          <p:cNvPr id="595" name="PlaceHolder 2"/>
          <p:cNvSpPr>
            <a:spLocks noGrp="1"/>
          </p:cNvSpPr>
          <p:nvPr>
            <p:ph type="body"/>
          </p:nvPr>
        </p:nvSpPr>
        <p:spPr>
          <a:xfrm>
            <a:off x="906882" y="4724953"/>
            <a:ext cx="4994512" cy="4469343"/>
          </a:xfrm>
          <a:prstGeom prst="rect">
            <a:avLst/>
          </a:prstGeom>
          <a:noFill/>
          <a:ln w="12600">
            <a:noFill/>
          </a:ln>
        </p:spPr>
        <p:txBody>
          <a:bodyPr lIns="91917" rIns="91917" numCol="1" spcCol="0" anchor="t">
            <a:noAutofit/>
          </a:bodyPr>
          <a:lstStyle/>
          <a:p>
            <a:endParaRPr lang="ru-RU" sz="1800" spc="-1">
              <a:solidFill>
                <a:srgbClr val="000000"/>
              </a:solidFill>
              <a:latin typeface="Open Sans"/>
            </a:endParaRPr>
          </a:p>
        </p:txBody>
      </p:sp>
      <p:sp>
        <p:nvSpPr>
          <p:cNvPr id="596" name="PlaceHolder 3"/>
          <p:cNvSpPr>
            <a:spLocks noGrp="1"/>
          </p:cNvSpPr>
          <p:nvPr>
            <p:ph type="sldNum" idx="91"/>
          </p:nvPr>
        </p:nvSpPr>
        <p:spPr>
          <a:xfrm>
            <a:off x="3858659" y="9443414"/>
            <a:ext cx="2949614" cy="497154"/>
          </a:xfrm>
          <a:prstGeom prst="rect">
            <a:avLst/>
          </a:prstGeom>
          <a:noFill/>
          <a:ln w="12600">
            <a:noFill/>
          </a:ln>
        </p:spPr>
        <p:txBody>
          <a:bodyPr lIns="91917" rIns="91917" numCol="1" spcCol="0" anchor="b">
            <a:noAutofit/>
          </a:bodyPr>
          <a:lstStyle>
            <a:lvl1pPr indent="0" algn="r">
              <a:lnSpc>
                <a:spcPct val="100000"/>
              </a:lnSpc>
              <a:buNone/>
              <a:defRPr lang="ru-RU" sz="1200" b="0" strike="noStrike" spc="-1">
                <a:solidFill>
                  <a:srgbClr val="000000"/>
                </a:solidFill>
                <a:latin typeface="Times New Roman"/>
                <a:ea typeface="+mn-ea"/>
              </a:defRPr>
            </a:lvl1pPr>
          </a:lstStyle>
          <a:p>
            <a:fld id="{CA137DBD-7608-4E57-BB28-9062D1F210D3}" type="slidenum">
              <a:rPr/>
              <a:pPr/>
              <a:t>8</a:t>
            </a:fld>
            <a:endParaRPr>
              <a:latin typeface="Tempora LGC Uni"/>
            </a:endParaRPr>
          </a:p>
        </p:txBody>
      </p:sp>
    </p:spTree>
    <p:extLst>
      <p:ext uri="{BB962C8B-B14F-4D97-AF65-F5344CB8AC3E}">
        <p14:creationId xmlns:p14="http://schemas.microsoft.com/office/powerpoint/2010/main" val="2619356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45AB8858-4A95-1C49-AEA3-1C51F83A8E11}"/>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5BA4FD74-2A1D-A049-8AF3-038F682C6EB2}"/>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50C54DB2-B398-E94A-B7B7-0C6C3DEF073D}"/>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5C8D52D6-5F50-4D4C-A14A-35A8D8FF938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58346772-A6D2-B54C-BE69-618CEC4E6149}"/>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4082401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AADEC3D-118C-0942-B6B3-47D70A8999E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90862783-562E-A649-BD08-000795B00E02}"/>
              </a:ext>
            </a:extLst>
          </p:cNvPr>
          <p:cNvSpPr>
            <a:spLocks noGrp="1"/>
          </p:cNvSpPr>
          <p:nvPr>
            <p:ph idx="1"/>
          </p:nvPr>
        </p:nvSpPr>
        <p:spPr/>
        <p:txBody>
          <a:bodyPr/>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a16="http://schemas.microsoft.com/office/drawing/2014/main" xmlns="" id="{11FCE8A6-182A-7C4B-B718-AD463A3F340C}"/>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60BACA8B-7599-814E-AA26-04F83F922AF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FBEC96AF-1EAB-5F4B-B6EC-45AF416DEFDF}"/>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544578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464C64A-C1FE-0044-AE95-B161CA7A787F}"/>
              </a:ext>
            </a:extLst>
          </p:cNvPr>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954B4E86-9F81-6E48-B113-C38EFE4ABEFB}"/>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a16="http://schemas.microsoft.com/office/drawing/2014/main" xmlns="" id="{D7836A3C-CD0D-1F46-84B2-49FADDADD10D}"/>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905807DF-1C29-C440-BA7E-5095C03DBC3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23F91D39-E95A-D947-B690-E573230FC270}"/>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1021878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0C7E860-975C-9749-9ADD-DC4548EB41CA}"/>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6E8EA774-5348-1744-AC56-7F9ABED90813}"/>
              </a:ext>
            </a:extLst>
          </p:cNvPr>
          <p:cNvSpPr>
            <a:spLocks noGrp="1"/>
          </p:cNvSpPr>
          <p:nvPr>
            <p:ph sz="half" idx="1"/>
          </p:nvPr>
        </p:nvSpPr>
        <p:spPr>
          <a:xfrm>
            <a:off x="838200" y="1825625"/>
            <a:ext cx="5181600" cy="4351338"/>
          </a:xfrm>
        </p:spPr>
        <p:txBody>
          <a:bodyPr/>
          <a:lstStyle/>
          <a:p>
            <a:r>
              <a:rPr lang="ru-RU"/>
              <a:t>Образец текста
Второй уровень
Третий уровень
Четвертый уровень
Пятый уровень</a:t>
            </a:r>
          </a:p>
        </p:txBody>
      </p:sp>
      <p:sp>
        <p:nvSpPr>
          <p:cNvPr id="4" name="Объект 3">
            <a:extLst>
              <a:ext uri="{FF2B5EF4-FFF2-40B4-BE49-F238E27FC236}">
                <a16:creationId xmlns:a16="http://schemas.microsoft.com/office/drawing/2014/main" xmlns="" id="{1C39192B-9232-AF4E-BC52-E97A23946CAD}"/>
              </a:ext>
            </a:extLst>
          </p:cNvPr>
          <p:cNvSpPr>
            <a:spLocks noGrp="1"/>
          </p:cNvSpPr>
          <p:nvPr>
            <p:ph sz="half" idx="2"/>
          </p:nvPr>
        </p:nvSpPr>
        <p:spPr>
          <a:xfrm>
            <a:off x="6172200" y="1825625"/>
            <a:ext cx="5181600" cy="4351338"/>
          </a:xfrm>
        </p:spPr>
        <p:txBody>
          <a:bodyPr/>
          <a:lstStyle/>
          <a:p>
            <a:r>
              <a:rPr lang="ru-RU"/>
              <a:t>Образец текста
Второй уровень
Третий уровень
Четвертый уровень
Пятый уровень</a:t>
            </a:r>
          </a:p>
        </p:txBody>
      </p:sp>
      <p:sp>
        <p:nvSpPr>
          <p:cNvPr id="5" name="Дата 4">
            <a:extLst>
              <a:ext uri="{FF2B5EF4-FFF2-40B4-BE49-F238E27FC236}">
                <a16:creationId xmlns:a16="http://schemas.microsoft.com/office/drawing/2014/main" xmlns="" id="{435F2FA0-515A-BC43-A968-E34ABE6DB602}"/>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4CD863BE-F87D-C34E-930B-B973C4B46C24}"/>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F6D266F5-7837-6547-AC9A-C9EFFFB252FC}"/>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37201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4B4EBF3-66E1-D44A-B082-B03DA27E1654}"/>
              </a:ext>
            </a:extLst>
          </p:cNvPr>
          <p:cNvSpPr>
            <a:spLocks noGrp="1"/>
          </p:cNvSpPr>
          <p:nvPr>
            <p:ph type="title"/>
          </p:nvPr>
        </p:nvSpPr>
        <p:spPr>
          <a:xfrm>
            <a:off x="839788" y="365127"/>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6978696A-1801-1947-8530-DB7E70AD7525}"/>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r>
              <a:rPr lang="ru-RU"/>
              <a:t>Образец текста
Второй уровень
Третий уровень
Четвертый уровень
Пятый уровень</a:t>
            </a:r>
          </a:p>
        </p:txBody>
      </p:sp>
      <p:sp>
        <p:nvSpPr>
          <p:cNvPr id="4" name="Объект 3">
            <a:extLst>
              <a:ext uri="{FF2B5EF4-FFF2-40B4-BE49-F238E27FC236}">
                <a16:creationId xmlns:a16="http://schemas.microsoft.com/office/drawing/2014/main" xmlns="" id="{9745D510-9E42-9F47-AEC7-5A191E4E57C2}"/>
              </a:ext>
            </a:extLst>
          </p:cNvPr>
          <p:cNvSpPr>
            <a:spLocks noGrp="1"/>
          </p:cNvSpPr>
          <p:nvPr>
            <p:ph sz="half" idx="2"/>
          </p:nvPr>
        </p:nvSpPr>
        <p:spPr>
          <a:xfrm>
            <a:off x="839789" y="2505075"/>
            <a:ext cx="5157787" cy="3684588"/>
          </a:xfrm>
        </p:spPr>
        <p:txBody>
          <a:bodyPr/>
          <a:lstStyle/>
          <a:p>
            <a:r>
              <a:rPr lang="ru-RU"/>
              <a:t>Образец текста
Второй уровень
Третий уровень
Четвертый уровень
Пятый уровень</a:t>
            </a:r>
          </a:p>
        </p:txBody>
      </p:sp>
      <p:sp>
        <p:nvSpPr>
          <p:cNvPr id="5" name="Текст 4">
            <a:extLst>
              <a:ext uri="{FF2B5EF4-FFF2-40B4-BE49-F238E27FC236}">
                <a16:creationId xmlns:a16="http://schemas.microsoft.com/office/drawing/2014/main" xmlns="" id="{1DF91AEA-895E-FF44-9171-5A3AF0BE6F31}"/>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r>
              <a:rPr lang="ru-RU"/>
              <a:t>Образец текста
Второй уровень
Третий уровень
Четвертый уровень
Пятый уровень</a:t>
            </a:r>
          </a:p>
        </p:txBody>
      </p:sp>
      <p:sp>
        <p:nvSpPr>
          <p:cNvPr id="6" name="Объект 5">
            <a:extLst>
              <a:ext uri="{FF2B5EF4-FFF2-40B4-BE49-F238E27FC236}">
                <a16:creationId xmlns:a16="http://schemas.microsoft.com/office/drawing/2014/main" xmlns="" id="{F49750F7-DB0E-AD42-BEFE-0E52C086D6BA}"/>
              </a:ext>
            </a:extLst>
          </p:cNvPr>
          <p:cNvSpPr>
            <a:spLocks noGrp="1"/>
          </p:cNvSpPr>
          <p:nvPr>
            <p:ph sz="quarter" idx="4"/>
          </p:nvPr>
        </p:nvSpPr>
        <p:spPr>
          <a:xfrm>
            <a:off x="6172201" y="2505075"/>
            <a:ext cx="5183188" cy="3684588"/>
          </a:xfrm>
        </p:spPr>
        <p:txBody>
          <a:bodyPr/>
          <a:lstStyle/>
          <a:p>
            <a:r>
              <a:rPr lang="ru-RU"/>
              <a:t>Образец текста
Второй уровень
Третий уровень
Четвертый уровень
Пятый уровень</a:t>
            </a:r>
          </a:p>
        </p:txBody>
      </p:sp>
      <p:sp>
        <p:nvSpPr>
          <p:cNvPr id="7" name="Дата 6">
            <a:extLst>
              <a:ext uri="{FF2B5EF4-FFF2-40B4-BE49-F238E27FC236}">
                <a16:creationId xmlns:a16="http://schemas.microsoft.com/office/drawing/2014/main" xmlns="" id="{A35E6DA9-99AD-8643-BFFB-B936A74565F3}"/>
              </a:ext>
            </a:extLst>
          </p:cNvPr>
          <p:cNvSpPr>
            <a:spLocks noGrp="1"/>
          </p:cNvSpPr>
          <p:nvPr>
            <p:ph type="dt" sz="half" idx="10"/>
          </p:nvPr>
        </p:nvSpPr>
        <p:spPr/>
        <p:txBody>
          <a:bodyPr/>
          <a:lstStyle/>
          <a:p>
            <a:endParaRPr lang="ru-RU"/>
          </a:p>
        </p:txBody>
      </p:sp>
      <p:sp>
        <p:nvSpPr>
          <p:cNvPr id="8" name="Нижний колонтитул 7">
            <a:extLst>
              <a:ext uri="{FF2B5EF4-FFF2-40B4-BE49-F238E27FC236}">
                <a16:creationId xmlns:a16="http://schemas.microsoft.com/office/drawing/2014/main" xmlns="" id="{65A28473-9F4F-DE4B-8418-784B624DBB40}"/>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C4FCA0E7-7E30-8A4C-A81C-3DDFD6C81FFE}"/>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1418154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DF1919C-D4BC-7740-839B-81E1186958ED}"/>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6749B3FC-4A8D-8B45-925C-7844CFCE9432}"/>
              </a:ext>
            </a:extLst>
          </p:cNvPr>
          <p:cNvSpPr>
            <a:spLocks noGrp="1"/>
          </p:cNvSpPr>
          <p:nvPr>
            <p:ph type="dt" sz="half" idx="10"/>
          </p:nvPr>
        </p:nvSpPr>
        <p:spPr/>
        <p:txBody>
          <a:bodyPr/>
          <a:lstStyle/>
          <a:p>
            <a:endParaRPr lang="ru-RU"/>
          </a:p>
        </p:txBody>
      </p:sp>
      <p:sp>
        <p:nvSpPr>
          <p:cNvPr id="4" name="Нижний колонтитул 3">
            <a:extLst>
              <a:ext uri="{FF2B5EF4-FFF2-40B4-BE49-F238E27FC236}">
                <a16:creationId xmlns:a16="http://schemas.microsoft.com/office/drawing/2014/main" xmlns="" id="{D6E4C8B4-AD73-5D4E-ADC8-3A56F2100351}"/>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EBC4286A-EE81-9E48-90B0-79ACCCAB628D}"/>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3928918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A222484-3C7F-5A4C-9F0D-82F2C3F7A624}"/>
              </a:ext>
            </a:extLst>
          </p:cNvPr>
          <p:cNvSpPr>
            <a:spLocks noGrp="1"/>
          </p:cNvSpPr>
          <p:nvPr>
            <p:ph type="dt" sz="half" idx="10"/>
          </p:nvPr>
        </p:nvSpPr>
        <p:spPr/>
        <p:txBody>
          <a:bodyPr/>
          <a:lstStyle/>
          <a:p>
            <a:endParaRPr lang="ru-RU"/>
          </a:p>
        </p:txBody>
      </p:sp>
      <p:sp>
        <p:nvSpPr>
          <p:cNvPr id="3" name="Нижний колонтитул 2">
            <a:extLst>
              <a:ext uri="{FF2B5EF4-FFF2-40B4-BE49-F238E27FC236}">
                <a16:creationId xmlns:a16="http://schemas.microsoft.com/office/drawing/2014/main" xmlns="" id="{9B2BE867-6A4C-DD49-A908-44CEE86AEFEE}"/>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6EDFC4CA-5B84-AF47-AA41-85CAD32D637F}"/>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2048735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2C5C4B7-56C9-C545-BA38-11CFDAF5005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4221A120-F44F-B043-A1D8-51E6EE90B9B3}"/>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ru-RU"/>
              <a:t>Образец текста
Второй уровень
Третий уровень
Четвертый уровень
Пятый уровень</a:t>
            </a:r>
          </a:p>
        </p:txBody>
      </p:sp>
      <p:sp>
        <p:nvSpPr>
          <p:cNvPr id="4" name="Текст 3">
            <a:extLst>
              <a:ext uri="{FF2B5EF4-FFF2-40B4-BE49-F238E27FC236}">
                <a16:creationId xmlns:a16="http://schemas.microsoft.com/office/drawing/2014/main" xmlns="" id="{1963B454-8F2A-8A4C-AD03-9C28C19C0953}"/>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r>
              <a:rPr lang="ru-RU"/>
              <a:t>Образец текста
Второй уровень
Третий уровень
Четвертый уровень
Пятый уровень</a:t>
            </a:r>
          </a:p>
        </p:txBody>
      </p:sp>
      <p:sp>
        <p:nvSpPr>
          <p:cNvPr id="5" name="Дата 4">
            <a:extLst>
              <a:ext uri="{FF2B5EF4-FFF2-40B4-BE49-F238E27FC236}">
                <a16:creationId xmlns:a16="http://schemas.microsoft.com/office/drawing/2014/main" xmlns="" id="{078719C1-EC31-344C-A13F-12123B866403}"/>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11D2B0BF-21B6-9343-99D3-3B4DF6AC8A4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90E20B30-0820-EB4C-ABE1-E1C909D7DD1E}"/>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163847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0D61EF5-F083-C64E-A00F-8F5A4A2BE80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00C12D26-C6AD-1D4F-BF6A-2DE2780DC0D5}"/>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ru-RU"/>
          </a:p>
        </p:txBody>
      </p:sp>
      <p:sp>
        <p:nvSpPr>
          <p:cNvPr id="4" name="Текст 3">
            <a:extLst>
              <a:ext uri="{FF2B5EF4-FFF2-40B4-BE49-F238E27FC236}">
                <a16:creationId xmlns:a16="http://schemas.microsoft.com/office/drawing/2014/main" xmlns="" id="{60D58AC1-6393-8A44-8219-B2F9095F6D27}"/>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r>
              <a:rPr lang="ru-RU"/>
              <a:t>Образец текста
Второй уровень
Третий уровень
Четвертый уровень
Пятый уровень</a:t>
            </a:r>
          </a:p>
        </p:txBody>
      </p:sp>
      <p:sp>
        <p:nvSpPr>
          <p:cNvPr id="5" name="Дата 4">
            <a:extLst>
              <a:ext uri="{FF2B5EF4-FFF2-40B4-BE49-F238E27FC236}">
                <a16:creationId xmlns:a16="http://schemas.microsoft.com/office/drawing/2014/main" xmlns="" id="{8119BCF9-2C40-6B40-977D-DAA6852F33DE}"/>
              </a:ext>
            </a:extLst>
          </p:cNvPr>
          <p:cNvSpPr>
            <a:spLocks noGrp="1"/>
          </p:cNvSpPr>
          <p:nvPr>
            <p:ph type="dt" sz="half" idx="10"/>
          </p:nvPr>
        </p:nvSpPr>
        <p:spPr/>
        <p:txBody>
          <a:bodyPr/>
          <a:lstStyle/>
          <a:p>
            <a:endParaRPr lang="ru-RU"/>
          </a:p>
        </p:txBody>
      </p:sp>
      <p:sp>
        <p:nvSpPr>
          <p:cNvPr id="6" name="Нижний колонтитул 5">
            <a:extLst>
              <a:ext uri="{FF2B5EF4-FFF2-40B4-BE49-F238E27FC236}">
                <a16:creationId xmlns:a16="http://schemas.microsoft.com/office/drawing/2014/main" xmlns="" id="{E327313C-0179-7F44-B3E6-546D9525FDBE}"/>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84EFBAB1-5AF2-5641-9501-209668D44C82}"/>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1143996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0E5B1FB-8945-4746-9A6D-1A74FF7CCA99}"/>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BD91438E-B28D-8C42-8C49-1DE62DF8A681}"/>
              </a:ext>
            </a:extLst>
          </p:cNvPr>
          <p:cNvSpPr>
            <a:spLocks noGrp="1"/>
          </p:cNvSpPr>
          <p:nvPr>
            <p:ph type="body" orient="vert" idx="1"/>
          </p:nvPr>
        </p:nvSpPr>
        <p:spPr/>
        <p:txBody>
          <a:bodyPr vert="eaVert"/>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a16="http://schemas.microsoft.com/office/drawing/2014/main" xmlns="" id="{467ACF34-57D8-8945-94F5-5D590AFFF797}"/>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BA918C68-701C-AA4F-867F-FA78BF08999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B4501F78-F0A6-7E44-A7F1-7FC55F5D2A16}"/>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379038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46B6B97C-CF63-1D42-9306-D948C4107A9D}"/>
              </a:ext>
            </a:extLst>
          </p:cNvPr>
          <p:cNvSpPr>
            <a:spLocks noGrp="1"/>
          </p:cNvSpPr>
          <p:nvPr>
            <p:ph type="title" orient="vert"/>
          </p:nvPr>
        </p:nvSpPr>
        <p:spPr>
          <a:xfrm>
            <a:off x="8724901"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A1B08C49-EF2B-A94B-A541-2E3CA4C1037E}"/>
              </a:ext>
            </a:extLst>
          </p:cNvPr>
          <p:cNvSpPr>
            <a:spLocks noGrp="1"/>
          </p:cNvSpPr>
          <p:nvPr>
            <p:ph type="body" orient="vert" idx="1"/>
          </p:nvPr>
        </p:nvSpPr>
        <p:spPr>
          <a:xfrm>
            <a:off x="838201" y="365125"/>
            <a:ext cx="7734300" cy="5811838"/>
          </a:xfrm>
        </p:spPr>
        <p:txBody>
          <a:bodyPr vert="eaVert"/>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a16="http://schemas.microsoft.com/office/drawing/2014/main" xmlns="" id="{AE7E02CD-6CFC-F64B-ACFC-EE75C8457021}"/>
              </a:ext>
            </a:extLst>
          </p:cNvPr>
          <p:cNvSpPr>
            <a:spLocks noGrp="1"/>
          </p:cNvSpPr>
          <p:nvPr>
            <p:ph type="dt" sz="half" idx="10"/>
          </p:nvPr>
        </p:nvSpPr>
        <p:spPr/>
        <p:txBody>
          <a:bodyPr/>
          <a:lstStyle/>
          <a:p>
            <a:endParaRPr lang="ru-RU"/>
          </a:p>
        </p:txBody>
      </p:sp>
      <p:sp>
        <p:nvSpPr>
          <p:cNvPr id="5" name="Нижний колонтитул 4">
            <a:extLst>
              <a:ext uri="{FF2B5EF4-FFF2-40B4-BE49-F238E27FC236}">
                <a16:creationId xmlns:a16="http://schemas.microsoft.com/office/drawing/2014/main" xmlns="" id="{664B1F5B-7B98-0C41-9C7D-16F441508B9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453C3472-05D5-A140-B86B-DBBFC1151C69}"/>
              </a:ext>
            </a:extLst>
          </p:cNvPr>
          <p:cNvSpPr>
            <a:spLocks noGrp="1"/>
          </p:cNvSpPr>
          <p:nvPr>
            <p:ph type="sldNum" sz="quarter" idx="12"/>
          </p:nvPr>
        </p:nvSpPr>
        <p:spPr/>
        <p:txBody>
          <a:bodyPr/>
          <a:lstStyle/>
          <a:p>
            <a:fld id="{6CE83103-3CB5-8345-9D97-4B4B47B6C798}" type="slidenum">
              <a:rPr lang="ru-RU" smtClean="0"/>
              <a:t>‹#›</a:t>
            </a:fld>
            <a:endParaRPr lang="ru-RU"/>
          </a:p>
        </p:txBody>
      </p:sp>
    </p:spTree>
    <p:extLst>
      <p:ext uri="{BB962C8B-B14F-4D97-AF65-F5344CB8AC3E}">
        <p14:creationId xmlns:p14="http://schemas.microsoft.com/office/powerpoint/2010/main" val="2785625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6"/>
            <a:ext cx="10363200" cy="1470025"/>
          </a:xfrm>
        </p:spPr>
        <p:txBody>
          <a:bodyPr/>
          <a:lstStyle/>
          <a:p>
            <a:r>
              <a:rPr lang="ru-RU"/>
              <a:t>Образец заголовка</a:t>
            </a:r>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a:t>Образец подзаголовка</a:t>
            </a:r>
          </a:p>
        </p:txBody>
      </p:sp>
      <p:sp>
        <p:nvSpPr>
          <p:cNvPr id="4" name="Rectangle 4"/>
          <p:cNvSpPr>
            <a:spLocks noGrp="1" noChangeArrowheads="1"/>
          </p:cNvSpPr>
          <p:nvPr>
            <p:ph type="dt" sz="half" idx="10"/>
          </p:nvPr>
        </p:nvSpPr>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p:txBody>
          <a:bodyPr/>
          <a:lstStyle>
            <a:lvl1pPr>
              <a:defRPr/>
            </a:lvl1pPr>
          </a:lstStyle>
          <a:p>
            <a:fld id="{C9BB89E4-11D1-4DC1-AEDA-30988EA03741}" type="slidenum">
              <a:rPr lang="ru-RU" altLang="ru-RU"/>
              <a:t>‹#›</a:t>
            </a:fld>
            <a:endParaRPr lang="ru-RU" altLang="ru-RU" dirty="0"/>
          </a:p>
        </p:txBody>
      </p:sp>
    </p:spTree>
    <p:extLst>
      <p:ext uri="{BB962C8B-B14F-4D97-AF65-F5344CB8AC3E}">
        <p14:creationId xmlns:p14="http://schemas.microsoft.com/office/powerpoint/2010/main" val="29194850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p:txBody>
          <a:bodyPr/>
          <a:lstStyle>
            <a:lvl1pPr>
              <a:defRPr/>
            </a:lvl1pPr>
          </a:lstStyle>
          <a:p>
            <a:fld id="{F9D46719-E1EF-4585-A0C9-5E3C3D1A8013}" type="slidenum">
              <a:rPr lang="ru-RU" altLang="ru-RU"/>
              <a:t>‹#›</a:t>
            </a:fld>
            <a:endParaRPr lang="ru-RU" altLang="ru-RU" dirty="0"/>
          </a:p>
        </p:txBody>
      </p:sp>
    </p:spTree>
    <p:extLst>
      <p:ext uri="{BB962C8B-B14F-4D97-AF65-F5344CB8AC3E}">
        <p14:creationId xmlns:p14="http://schemas.microsoft.com/office/powerpoint/2010/main" val="2993257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a:t>Образец текста</a:t>
            </a:r>
          </a:p>
        </p:txBody>
      </p:sp>
      <p:sp>
        <p:nvSpPr>
          <p:cNvPr id="4" name="Rectangle 4"/>
          <p:cNvSpPr>
            <a:spLocks noGrp="1" noChangeArrowheads="1"/>
          </p:cNvSpPr>
          <p:nvPr>
            <p:ph type="dt" sz="half" idx="10"/>
          </p:nvPr>
        </p:nvSpPr>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p:txBody>
          <a:bodyPr/>
          <a:lstStyle>
            <a:lvl1pPr>
              <a:defRPr/>
            </a:lvl1pPr>
          </a:lstStyle>
          <a:p>
            <a:fld id="{930334E6-9331-43C0-AEF1-E3F4F3957B8F}" type="slidenum">
              <a:rPr lang="ru-RU" altLang="ru-RU"/>
              <a:t>‹#›</a:t>
            </a:fld>
            <a:endParaRPr lang="ru-RU" altLang="ru-RU" dirty="0"/>
          </a:p>
        </p:txBody>
      </p:sp>
    </p:spTree>
    <p:extLst>
      <p:ext uri="{BB962C8B-B14F-4D97-AF65-F5344CB8AC3E}">
        <p14:creationId xmlns:p14="http://schemas.microsoft.com/office/powerpoint/2010/main" val="3713951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Rectangle 4"/>
          <p:cNvSpPr>
            <a:spLocks noGrp="1" noChangeArrowheads="1"/>
          </p:cNvSpPr>
          <p:nvPr>
            <p:ph type="dt" sz="half" idx="10"/>
          </p:nvPr>
        </p:nvSpPr>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p:txBody>
          <a:bodyPr/>
          <a:lstStyle>
            <a:lvl1pPr>
              <a:defRPr/>
            </a:lvl1pPr>
          </a:lstStyle>
          <a:p>
            <a:fld id="{ECBB757A-2141-460F-9258-F0B9065A32AB}" type="slidenum">
              <a:rPr lang="ru-RU" altLang="ru-RU"/>
              <a:t>‹#›</a:t>
            </a:fld>
            <a:endParaRPr lang="ru-RU" altLang="ru-RU" dirty="0"/>
          </a:p>
        </p:txBody>
      </p:sp>
    </p:spTree>
    <p:extLst>
      <p:ext uri="{BB962C8B-B14F-4D97-AF65-F5344CB8AC3E}">
        <p14:creationId xmlns:p14="http://schemas.microsoft.com/office/powerpoint/2010/main" val="413937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Rectangle 4"/>
          <p:cNvSpPr>
            <a:spLocks noGrp="1" noChangeArrowheads="1"/>
          </p:cNvSpPr>
          <p:nvPr>
            <p:ph type="dt" sz="half" idx="10"/>
          </p:nvPr>
        </p:nvSpPr>
        <p:spPr/>
        <p:txBody>
          <a:bodyPr/>
          <a:lstStyle>
            <a:lvl1pPr>
              <a:defRPr/>
            </a:lvl1pPr>
          </a:lstStyle>
          <a:p>
            <a:pPr>
              <a:defRPr/>
            </a:pPr>
            <a:endParaRPr lang="ru-RU" dirty="0"/>
          </a:p>
        </p:txBody>
      </p:sp>
      <p:sp>
        <p:nvSpPr>
          <p:cNvPr id="8" name="Rectangle 5"/>
          <p:cNvSpPr>
            <a:spLocks noGrp="1" noChangeArrowheads="1"/>
          </p:cNvSpPr>
          <p:nvPr>
            <p:ph type="ftr" sz="quarter" idx="11"/>
          </p:nvPr>
        </p:nvSpPr>
        <p:spPr/>
        <p:txBody>
          <a:bodyPr/>
          <a:lstStyle>
            <a:lvl1pPr>
              <a:defRPr/>
            </a:lvl1pPr>
          </a:lstStyle>
          <a:p>
            <a:pPr>
              <a:defRPr/>
            </a:pPr>
            <a:endParaRPr lang="ru-RU" dirty="0"/>
          </a:p>
        </p:txBody>
      </p:sp>
      <p:sp>
        <p:nvSpPr>
          <p:cNvPr id="9" name="Rectangle 6"/>
          <p:cNvSpPr>
            <a:spLocks noGrp="1" noChangeArrowheads="1"/>
          </p:cNvSpPr>
          <p:nvPr>
            <p:ph type="sldNum" sz="quarter" idx="12"/>
          </p:nvPr>
        </p:nvSpPr>
        <p:spPr/>
        <p:txBody>
          <a:bodyPr/>
          <a:lstStyle>
            <a:lvl1pPr>
              <a:defRPr/>
            </a:lvl1pPr>
          </a:lstStyle>
          <a:p>
            <a:fld id="{E9BA505A-A064-4E3D-AC8B-7529F1AF3257}" type="slidenum">
              <a:rPr lang="ru-RU" altLang="ru-RU"/>
              <a:t>‹#›</a:t>
            </a:fld>
            <a:endParaRPr lang="ru-RU" altLang="ru-RU" dirty="0"/>
          </a:p>
        </p:txBody>
      </p:sp>
    </p:spTree>
    <p:extLst>
      <p:ext uri="{BB962C8B-B14F-4D97-AF65-F5344CB8AC3E}">
        <p14:creationId xmlns:p14="http://schemas.microsoft.com/office/powerpoint/2010/main" val="1288134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Rectangle 4"/>
          <p:cNvSpPr>
            <a:spLocks noGrp="1" noChangeArrowheads="1"/>
          </p:cNvSpPr>
          <p:nvPr>
            <p:ph type="dt" sz="half" idx="10"/>
          </p:nvPr>
        </p:nvSpPr>
        <p:spPr/>
        <p:txBody>
          <a:bodyPr/>
          <a:lstStyle>
            <a:lvl1pPr>
              <a:defRPr/>
            </a:lvl1pPr>
          </a:lstStyle>
          <a:p>
            <a:pPr>
              <a:defRPr/>
            </a:pPr>
            <a:endParaRPr lang="ru-RU" dirty="0"/>
          </a:p>
        </p:txBody>
      </p:sp>
      <p:sp>
        <p:nvSpPr>
          <p:cNvPr id="4" name="Rectangle 5"/>
          <p:cNvSpPr>
            <a:spLocks noGrp="1" noChangeArrowheads="1"/>
          </p:cNvSpPr>
          <p:nvPr>
            <p:ph type="ftr" sz="quarter" idx="11"/>
          </p:nvPr>
        </p:nvSpPr>
        <p:spPr/>
        <p:txBody>
          <a:bodyPr/>
          <a:lstStyle>
            <a:lvl1pPr>
              <a:defRPr/>
            </a:lvl1pPr>
          </a:lstStyle>
          <a:p>
            <a:pPr>
              <a:defRPr/>
            </a:pPr>
            <a:endParaRPr lang="ru-RU" dirty="0"/>
          </a:p>
        </p:txBody>
      </p:sp>
      <p:sp>
        <p:nvSpPr>
          <p:cNvPr id="5" name="Rectangle 6"/>
          <p:cNvSpPr>
            <a:spLocks noGrp="1" noChangeArrowheads="1"/>
          </p:cNvSpPr>
          <p:nvPr>
            <p:ph type="sldNum" sz="quarter" idx="12"/>
          </p:nvPr>
        </p:nvSpPr>
        <p:spPr/>
        <p:txBody>
          <a:bodyPr/>
          <a:lstStyle>
            <a:lvl1pPr>
              <a:defRPr/>
            </a:lvl1pPr>
          </a:lstStyle>
          <a:p>
            <a:fld id="{F7DE45DA-93A2-42F4-A2E6-7BEE9F1B80F9}" type="slidenum">
              <a:rPr lang="ru-RU" altLang="ru-RU"/>
              <a:t>‹#›</a:t>
            </a:fld>
            <a:endParaRPr lang="ru-RU" altLang="ru-RU" dirty="0"/>
          </a:p>
        </p:txBody>
      </p:sp>
    </p:spTree>
    <p:extLst>
      <p:ext uri="{BB962C8B-B14F-4D97-AF65-F5344CB8AC3E}">
        <p14:creationId xmlns:p14="http://schemas.microsoft.com/office/powerpoint/2010/main" val="1040904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ru-RU" dirty="0"/>
          </a:p>
        </p:txBody>
      </p:sp>
      <p:sp>
        <p:nvSpPr>
          <p:cNvPr id="3" name="Rectangle 5"/>
          <p:cNvSpPr>
            <a:spLocks noGrp="1" noChangeArrowheads="1"/>
          </p:cNvSpPr>
          <p:nvPr>
            <p:ph type="ftr" sz="quarter" idx="11"/>
          </p:nvPr>
        </p:nvSpPr>
        <p:spPr/>
        <p:txBody>
          <a:bodyPr/>
          <a:lstStyle>
            <a:lvl1pPr>
              <a:defRPr/>
            </a:lvl1pPr>
          </a:lstStyle>
          <a:p>
            <a:pPr>
              <a:defRPr/>
            </a:pPr>
            <a:endParaRPr lang="ru-RU" dirty="0"/>
          </a:p>
        </p:txBody>
      </p:sp>
      <p:sp>
        <p:nvSpPr>
          <p:cNvPr id="4" name="Rectangle 6"/>
          <p:cNvSpPr>
            <a:spLocks noGrp="1" noChangeArrowheads="1"/>
          </p:cNvSpPr>
          <p:nvPr>
            <p:ph type="sldNum" sz="quarter" idx="12"/>
          </p:nvPr>
        </p:nvSpPr>
        <p:spPr/>
        <p:txBody>
          <a:bodyPr/>
          <a:lstStyle>
            <a:lvl1pPr>
              <a:defRPr/>
            </a:lvl1pPr>
          </a:lstStyle>
          <a:p>
            <a:fld id="{A70559CF-5AA0-4976-89EC-B1DBD58D684E}" type="slidenum">
              <a:rPr lang="ru-RU" altLang="ru-RU"/>
              <a:t>‹#›</a:t>
            </a:fld>
            <a:endParaRPr lang="ru-RU" altLang="ru-RU" dirty="0"/>
          </a:p>
        </p:txBody>
      </p:sp>
    </p:spTree>
    <p:extLst>
      <p:ext uri="{BB962C8B-B14F-4D97-AF65-F5344CB8AC3E}">
        <p14:creationId xmlns:p14="http://schemas.microsoft.com/office/powerpoint/2010/main" val="3855670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p:txBody>
          <a:bodyPr/>
          <a:lstStyle>
            <a:lvl1pPr>
              <a:defRPr/>
            </a:lvl1pPr>
          </a:lstStyle>
          <a:p>
            <a:fld id="{857B34A6-F0AF-45D6-93D1-4680742FAD3C}" type="slidenum">
              <a:rPr lang="ru-RU" altLang="ru-RU"/>
              <a:t>‹#›</a:t>
            </a:fld>
            <a:endParaRPr lang="ru-RU" altLang="ru-RU" dirty="0"/>
          </a:p>
        </p:txBody>
      </p:sp>
    </p:spTree>
    <p:extLst>
      <p:ext uri="{BB962C8B-B14F-4D97-AF65-F5344CB8AC3E}">
        <p14:creationId xmlns:p14="http://schemas.microsoft.com/office/powerpoint/2010/main" val="4371660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dirty="0"/>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Rectangle 4"/>
          <p:cNvSpPr>
            <a:spLocks noGrp="1" noChangeArrowheads="1"/>
          </p:cNvSpPr>
          <p:nvPr>
            <p:ph type="dt" sz="half" idx="10"/>
          </p:nvPr>
        </p:nvSpPr>
        <p:spPr/>
        <p:txBody>
          <a:bodyPr/>
          <a:lstStyle>
            <a:lvl1pPr>
              <a:defRPr/>
            </a:lvl1pPr>
          </a:lstStyle>
          <a:p>
            <a:pPr>
              <a:defRPr/>
            </a:pPr>
            <a:endParaRPr lang="ru-RU" dirty="0"/>
          </a:p>
        </p:txBody>
      </p:sp>
      <p:sp>
        <p:nvSpPr>
          <p:cNvPr id="6" name="Rectangle 5"/>
          <p:cNvSpPr>
            <a:spLocks noGrp="1" noChangeArrowheads="1"/>
          </p:cNvSpPr>
          <p:nvPr>
            <p:ph type="ftr" sz="quarter" idx="11"/>
          </p:nvPr>
        </p:nvSpPr>
        <p:spPr/>
        <p:txBody>
          <a:bodyPr/>
          <a:lstStyle>
            <a:lvl1pPr>
              <a:defRPr/>
            </a:lvl1pPr>
          </a:lstStyle>
          <a:p>
            <a:pPr>
              <a:defRPr/>
            </a:pPr>
            <a:endParaRPr lang="ru-RU" dirty="0"/>
          </a:p>
        </p:txBody>
      </p:sp>
      <p:sp>
        <p:nvSpPr>
          <p:cNvPr id="7" name="Rectangle 6"/>
          <p:cNvSpPr>
            <a:spLocks noGrp="1" noChangeArrowheads="1"/>
          </p:cNvSpPr>
          <p:nvPr>
            <p:ph type="sldNum" sz="quarter" idx="12"/>
          </p:nvPr>
        </p:nvSpPr>
        <p:spPr/>
        <p:txBody>
          <a:bodyPr/>
          <a:lstStyle>
            <a:lvl1pPr>
              <a:defRPr/>
            </a:lvl1pPr>
          </a:lstStyle>
          <a:p>
            <a:fld id="{40F0FB0A-CC5F-4D30-B1B9-21DC10541243}" type="slidenum">
              <a:rPr lang="ru-RU" altLang="ru-RU"/>
              <a:t>‹#›</a:t>
            </a:fld>
            <a:endParaRPr lang="ru-RU" altLang="ru-RU" dirty="0"/>
          </a:p>
        </p:txBody>
      </p:sp>
    </p:spTree>
    <p:extLst>
      <p:ext uri="{BB962C8B-B14F-4D97-AF65-F5344CB8AC3E}">
        <p14:creationId xmlns:p14="http://schemas.microsoft.com/office/powerpoint/2010/main" val="39936785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p:txBody>
          <a:bodyPr/>
          <a:lstStyle>
            <a:lvl1pPr>
              <a:defRPr/>
            </a:lvl1pPr>
          </a:lstStyle>
          <a:p>
            <a:fld id="{5DBCC065-158D-4E6C-B395-1FC833071897}" type="slidenum">
              <a:rPr lang="ru-RU" altLang="ru-RU"/>
              <a:t>‹#›</a:t>
            </a:fld>
            <a:endParaRPr lang="ru-RU" altLang="ru-RU" dirty="0"/>
          </a:p>
        </p:txBody>
      </p:sp>
    </p:spTree>
    <p:extLst>
      <p:ext uri="{BB962C8B-B14F-4D97-AF65-F5344CB8AC3E}">
        <p14:creationId xmlns:p14="http://schemas.microsoft.com/office/powerpoint/2010/main" val="1103675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Rectangle 4"/>
          <p:cNvSpPr>
            <a:spLocks noGrp="1" noChangeArrowheads="1"/>
          </p:cNvSpPr>
          <p:nvPr>
            <p:ph type="dt" sz="half" idx="10"/>
          </p:nvPr>
        </p:nvSpPr>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p:txBody>
          <a:bodyPr/>
          <a:lstStyle>
            <a:lvl1pPr>
              <a:defRPr/>
            </a:lvl1pPr>
          </a:lstStyle>
          <a:p>
            <a:fld id="{F3BD7AE1-9134-4319-818A-84F0787BD30C}" type="slidenum">
              <a:rPr lang="ru-RU" altLang="ru-RU"/>
              <a:t>‹#›</a:t>
            </a:fld>
            <a:endParaRPr lang="ru-RU" altLang="ru-RU" dirty="0"/>
          </a:p>
        </p:txBody>
      </p:sp>
    </p:spTree>
    <p:extLst>
      <p:ext uri="{BB962C8B-B14F-4D97-AF65-F5344CB8AC3E}">
        <p14:creationId xmlns:p14="http://schemas.microsoft.com/office/powerpoint/2010/main" val="25392164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reserve="1">
  <p:cSld name="Заголовок и диаграмм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p>
            <a:r>
              <a:rPr lang="ru-RU"/>
              <a:t>Образец заголовка</a:t>
            </a:r>
          </a:p>
        </p:txBody>
      </p:sp>
      <p:sp>
        <p:nvSpPr>
          <p:cNvPr id="3" name="Диаграмма 2"/>
          <p:cNvSpPr>
            <a:spLocks noGrp="1"/>
          </p:cNvSpPr>
          <p:nvPr>
            <p:ph type="chart" idx="1"/>
          </p:nvPr>
        </p:nvSpPr>
        <p:spPr>
          <a:xfrm>
            <a:off x="609600" y="1600201"/>
            <a:ext cx="10972800" cy="4525963"/>
          </a:xfrm>
        </p:spPr>
        <p:txBody>
          <a:bodyPr/>
          <a:lstStyle/>
          <a:p>
            <a:pPr lvl="0"/>
            <a:endParaRPr lang="ru-RU" noProof="0" dirty="0"/>
          </a:p>
        </p:txBody>
      </p:sp>
      <p:sp>
        <p:nvSpPr>
          <p:cNvPr id="4" name="Rectangle 4"/>
          <p:cNvSpPr>
            <a:spLocks noGrp="1" noChangeArrowheads="1"/>
          </p:cNvSpPr>
          <p:nvPr>
            <p:ph type="dt" sz="half" idx="10"/>
          </p:nvPr>
        </p:nvSpPr>
        <p:spPr/>
        <p:txBody>
          <a:bodyPr/>
          <a:lstStyle>
            <a:lvl1pPr>
              <a:defRPr/>
            </a:lvl1pPr>
          </a:lstStyle>
          <a:p>
            <a:pPr>
              <a:defRPr/>
            </a:pPr>
            <a:endParaRPr lang="ru-RU" dirty="0"/>
          </a:p>
        </p:txBody>
      </p:sp>
      <p:sp>
        <p:nvSpPr>
          <p:cNvPr id="5" name="Rectangle 5"/>
          <p:cNvSpPr>
            <a:spLocks noGrp="1" noChangeArrowheads="1"/>
          </p:cNvSpPr>
          <p:nvPr>
            <p:ph type="ftr" sz="quarter" idx="11"/>
          </p:nvPr>
        </p:nvSpPr>
        <p:spPr/>
        <p:txBody>
          <a:bodyPr/>
          <a:lstStyle>
            <a:lvl1pPr>
              <a:defRPr/>
            </a:lvl1pPr>
          </a:lstStyle>
          <a:p>
            <a:pPr>
              <a:defRPr/>
            </a:pPr>
            <a:endParaRPr lang="ru-RU" dirty="0"/>
          </a:p>
        </p:txBody>
      </p:sp>
      <p:sp>
        <p:nvSpPr>
          <p:cNvPr id="6" name="Rectangle 6"/>
          <p:cNvSpPr>
            <a:spLocks noGrp="1" noChangeArrowheads="1"/>
          </p:cNvSpPr>
          <p:nvPr>
            <p:ph type="sldNum" sz="quarter" idx="12"/>
          </p:nvPr>
        </p:nvSpPr>
        <p:spPr/>
        <p:txBody>
          <a:bodyPr/>
          <a:lstStyle>
            <a:lvl1pPr>
              <a:defRPr/>
            </a:lvl1pPr>
          </a:lstStyle>
          <a:p>
            <a:fld id="{A6EDDFD7-3AEE-46F0-AA6F-CDBC887FE658}" type="slidenum">
              <a:rPr lang="ru-RU" altLang="ru-RU"/>
              <a:t>‹#›</a:t>
            </a:fld>
            <a:endParaRPr lang="ru-RU" altLang="ru-RU" dirty="0"/>
          </a:p>
        </p:txBody>
      </p:sp>
    </p:spTree>
    <p:extLst>
      <p:ext uri="{BB962C8B-B14F-4D97-AF65-F5344CB8AC3E}">
        <p14:creationId xmlns:p14="http://schemas.microsoft.com/office/powerpoint/2010/main" val="516124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5EF93D47-8E72-9444-8889-581AB207D7FF}"/>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9BC42F89-883F-0546-A7FF-315A5B87CB3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ru-RU"/>
              <a:t>Образец текста
Второй уровень
Третий уровень
Четвертый уровень
Пятый уровень</a:t>
            </a:r>
          </a:p>
        </p:txBody>
      </p:sp>
      <p:sp>
        <p:nvSpPr>
          <p:cNvPr id="4" name="Дата 3">
            <a:extLst>
              <a:ext uri="{FF2B5EF4-FFF2-40B4-BE49-F238E27FC236}">
                <a16:creationId xmlns:a16="http://schemas.microsoft.com/office/drawing/2014/main" xmlns="" id="{E2DEB569-7252-5C46-894E-778B881857E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a:extLst>
              <a:ext uri="{FF2B5EF4-FFF2-40B4-BE49-F238E27FC236}">
                <a16:creationId xmlns:a16="http://schemas.microsoft.com/office/drawing/2014/main" xmlns="" id="{E9D2D4B8-10DA-0A49-B488-41ED6987CFC0}"/>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8DCE92A5-6D8A-8546-9462-3DF68594CD99}"/>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E83103-3CB5-8345-9D97-4B4B47B6C798}" type="slidenum">
              <a:rPr lang="ru-RU" smtClean="0"/>
              <a:t>‹#›</a:t>
            </a:fld>
            <a:endParaRPr lang="ru-RU"/>
          </a:p>
        </p:txBody>
      </p:sp>
    </p:spTree>
    <p:extLst>
      <p:ext uri="{BB962C8B-B14F-4D97-AF65-F5344CB8AC3E}">
        <p14:creationId xmlns:p14="http://schemas.microsoft.com/office/powerpoint/2010/main" val="563918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ru-RU" altLang="ru-RU"/>
              <a:t>Образец заголовка</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719876" name="Rectangle 4"/>
          <p:cNvSpPr>
            <a:spLocks noGrp="1" noChangeArrowheads="1"/>
          </p:cNvSpPr>
          <p:nvPr>
            <p:ph type="dt" sz="half" idx="2"/>
          </p:nvPr>
        </p:nvSpPr>
        <p:spPr bwMode="auto">
          <a:xfrm>
            <a:off x="609600" y="6245225"/>
            <a:ext cx="2844800" cy="476250"/>
          </a:xfrm>
          <a:prstGeom prst="rect">
            <a:avLst/>
          </a:prstGeom>
          <a:noFill/>
          <a:ln w="9525">
            <a:noFill/>
            <a:miter lim="800000"/>
          </a:ln>
          <a:effectLst/>
        </p:spPr>
        <p:txBody>
          <a:bodyPr vert="horz" wrap="square" lIns="91440" tIns="45720" rIns="91440" bIns="45720" numCol="1" anchor="t" anchorCtr="0" compatLnSpc="1"/>
          <a:lstStyle>
            <a:lvl1pPr eaLnBrk="1" hangingPunct="1">
              <a:defRPr sz="1400">
                <a:latin typeface="Arial" panose="020B0604020202020204" pitchFamily="34" charset="0"/>
                <a:cs typeface="+mn-cs"/>
              </a:defRPr>
            </a:lvl1pPr>
          </a:lstStyle>
          <a:p>
            <a:pPr>
              <a:defRPr/>
            </a:pPr>
            <a:endParaRPr lang="ru-RU" dirty="0"/>
          </a:p>
        </p:txBody>
      </p:sp>
      <p:sp>
        <p:nvSpPr>
          <p:cNvPr id="719877" name="Rectangle 5"/>
          <p:cNvSpPr>
            <a:spLocks noGrp="1" noChangeArrowheads="1"/>
          </p:cNvSpPr>
          <p:nvPr>
            <p:ph type="ftr" sz="quarter" idx="3"/>
          </p:nvPr>
        </p:nvSpPr>
        <p:spPr bwMode="auto">
          <a:xfrm>
            <a:off x="4165600" y="6245225"/>
            <a:ext cx="3860800" cy="476250"/>
          </a:xfrm>
          <a:prstGeom prst="rect">
            <a:avLst/>
          </a:prstGeom>
          <a:noFill/>
          <a:ln w="9525">
            <a:noFill/>
            <a:miter lim="800000"/>
          </a:ln>
          <a:effectLst/>
        </p:spPr>
        <p:txBody>
          <a:bodyPr vert="horz" wrap="square" lIns="91440" tIns="45720" rIns="91440" bIns="45720" numCol="1" anchor="t" anchorCtr="0" compatLnSpc="1"/>
          <a:lstStyle>
            <a:lvl1pPr algn="ctr" eaLnBrk="1" hangingPunct="1">
              <a:defRPr sz="1400">
                <a:latin typeface="Arial" panose="020B0604020202020204" pitchFamily="34" charset="0"/>
                <a:cs typeface="+mn-cs"/>
              </a:defRPr>
            </a:lvl1pPr>
          </a:lstStyle>
          <a:p>
            <a:pPr>
              <a:defRPr/>
            </a:pPr>
            <a:endParaRPr lang="ru-RU" dirty="0"/>
          </a:p>
        </p:txBody>
      </p:sp>
      <p:sp>
        <p:nvSpPr>
          <p:cNvPr id="719878" name="Rectangle 6"/>
          <p:cNvSpPr>
            <a:spLocks noGrp="1" noChangeArrowheads="1"/>
          </p:cNvSpPr>
          <p:nvPr>
            <p:ph type="sldNum" sz="quarter" idx="4"/>
          </p:nvPr>
        </p:nvSpPr>
        <p:spPr bwMode="auto">
          <a:xfrm>
            <a:off x="8737600" y="6245225"/>
            <a:ext cx="2844800" cy="476250"/>
          </a:xfrm>
          <a:prstGeom prst="rect">
            <a:avLst/>
          </a:prstGeom>
          <a:noFill/>
          <a:ln w="9525">
            <a:noFill/>
            <a:miter lim="800000"/>
          </a:ln>
          <a:effectLst/>
        </p:spPr>
        <p:txBody>
          <a:bodyPr vert="horz" wrap="square" lIns="91440" tIns="45720" rIns="91440" bIns="45720" numCol="1" anchor="t" anchorCtr="0" compatLnSpc="1"/>
          <a:lstStyle>
            <a:lvl1pPr algn="r" eaLnBrk="1" hangingPunct="1">
              <a:defRPr sz="1400"/>
            </a:lvl1pPr>
          </a:lstStyle>
          <a:p>
            <a:fld id="{6BFFE496-05FA-489A-8F6A-724690EDCCDA}" type="slidenum">
              <a:rPr lang="ru-RU" altLang="ru-RU"/>
              <a:t>‹#›</a:t>
            </a:fld>
            <a:endParaRPr lang="ru-RU" altLang="ru-RU" dirty="0"/>
          </a:p>
        </p:txBody>
      </p:sp>
    </p:spTree>
    <p:extLst>
      <p:ext uri="{BB962C8B-B14F-4D97-AF65-F5344CB8AC3E}">
        <p14:creationId xmlns:p14="http://schemas.microsoft.com/office/powerpoint/2010/main" val="9311508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p:cNvSpPr>
            <a:spLocks noChangeArrowheads="1"/>
          </p:cNvSpPr>
          <p:nvPr/>
        </p:nvSpPr>
        <p:spPr bwMode="auto">
          <a:xfrm>
            <a:off x="419464" y="2659917"/>
            <a:ext cx="11353072" cy="1609741"/>
          </a:xfrm>
          <a:prstGeom prst="rect">
            <a:avLst/>
          </a:prstGeom>
          <a:noFill/>
          <a:ln w="9525">
            <a:noFill/>
            <a:miter lim="800000"/>
          </a:ln>
          <a:effectLst/>
        </p:spPr>
        <p:txBody>
          <a:bodyPr lIns="92075" tIns="46038" rIns="92075" bIns="46038" anchor="ctr"/>
          <a:lstStyle/>
          <a:p>
            <a:pPr algn="ctr" eaLnBrk="0" fontAlgn="base" hangingPunct="0">
              <a:spcBef>
                <a:spcPct val="0"/>
              </a:spcBef>
              <a:spcAft>
                <a:spcPct val="0"/>
              </a:spcAft>
              <a:defRPr/>
            </a:pPr>
            <a:endParaRPr lang="ru-RU" sz="2400" b="1" cap="all" dirty="0">
              <a:solidFill>
                <a:srgbClr val="2D2D8A">
                  <a:lumMod val="75000"/>
                </a:srgbClr>
              </a:solidFill>
              <a:latin typeface="Arial" panose="020B0604020202020204" pitchFamily="34" charset="0"/>
              <a:cs typeface="Arial" panose="020B0604020202020204" pitchFamily="34" charset="0"/>
            </a:endParaRPr>
          </a:p>
          <a:p>
            <a:pPr algn="ctr" eaLnBrk="0" fontAlgn="base" hangingPunct="0">
              <a:spcBef>
                <a:spcPct val="0"/>
              </a:spcBef>
              <a:spcAft>
                <a:spcPct val="0"/>
              </a:spcAft>
              <a:defRPr/>
            </a:pPr>
            <a:endParaRPr lang="ru-RU" sz="2400" b="1" cap="all" dirty="0">
              <a:solidFill>
                <a:srgbClr val="2D2D8A">
                  <a:lumMod val="75000"/>
                </a:srgbClr>
              </a:solidFill>
              <a:latin typeface="Arial" panose="020B0604020202020204" pitchFamily="34" charset="0"/>
              <a:cs typeface="Arial" panose="020B0604020202020204" pitchFamily="34" charset="0"/>
            </a:endParaRPr>
          </a:p>
          <a:p>
            <a:pPr algn="ctr" eaLnBrk="0" fontAlgn="base" hangingPunct="0">
              <a:spcBef>
                <a:spcPct val="0"/>
              </a:spcBef>
              <a:defRPr/>
            </a:pPr>
            <a:r>
              <a:rPr lang="ru-RU" sz="2400" b="1" dirty="0">
                <a:solidFill>
                  <a:srgbClr val="2D2D8A"/>
                </a:solidFill>
                <a:latin typeface="Times New Roman" panose="02020603050405020304" pitchFamily="18" charset="0"/>
                <a:cs typeface="Times New Roman" panose="02020603050405020304" pitchFamily="18" charset="0"/>
              </a:rPr>
              <a:t>Порядок проведения оценки готовности к отопительно-зимнему периоду </a:t>
            </a:r>
            <a:endParaRPr lang="ru-RU" sz="2400" b="1" dirty="0" smtClean="0">
              <a:solidFill>
                <a:srgbClr val="2D2D8A"/>
              </a:solidFill>
              <a:latin typeface="Times New Roman" panose="02020603050405020304" pitchFamily="18" charset="0"/>
              <a:cs typeface="Times New Roman" panose="02020603050405020304" pitchFamily="18" charset="0"/>
            </a:endParaRPr>
          </a:p>
          <a:p>
            <a:pPr algn="ctr" eaLnBrk="0" fontAlgn="base" hangingPunct="0">
              <a:spcBef>
                <a:spcPct val="0"/>
              </a:spcBef>
              <a:defRPr/>
            </a:pPr>
            <a:r>
              <a:rPr lang="ru-RU" sz="2400" b="1" dirty="0" smtClean="0">
                <a:solidFill>
                  <a:srgbClr val="2D2D8A"/>
                </a:solidFill>
                <a:latin typeface="Times New Roman" panose="02020603050405020304" pitchFamily="18" charset="0"/>
                <a:cs typeface="Times New Roman" panose="02020603050405020304" pitchFamily="18" charset="0"/>
              </a:rPr>
              <a:t>2026- </a:t>
            </a:r>
            <a:r>
              <a:rPr lang="ru-RU" sz="2400" b="1" dirty="0">
                <a:solidFill>
                  <a:srgbClr val="2D2D8A"/>
                </a:solidFill>
                <a:latin typeface="Times New Roman" panose="02020603050405020304" pitchFamily="18" charset="0"/>
                <a:cs typeface="Times New Roman" panose="02020603050405020304" pitchFamily="18" charset="0"/>
              </a:rPr>
              <a:t>2027 муниципальных и городских округов </a:t>
            </a:r>
            <a:endParaRPr lang="ru-RU" sz="2400" b="1" dirty="0" smtClean="0">
              <a:solidFill>
                <a:srgbClr val="2D2D8A"/>
              </a:solidFill>
              <a:latin typeface="Times New Roman" panose="02020603050405020304" pitchFamily="18" charset="0"/>
              <a:cs typeface="Times New Roman" panose="02020603050405020304" pitchFamily="18" charset="0"/>
            </a:endParaRPr>
          </a:p>
          <a:p>
            <a:pPr algn="ctr" eaLnBrk="0" fontAlgn="base" hangingPunct="0">
              <a:spcBef>
                <a:spcPct val="0"/>
              </a:spcBef>
              <a:defRPr/>
            </a:pPr>
            <a:r>
              <a:rPr lang="ru-RU" sz="2400" b="1" dirty="0" smtClean="0">
                <a:solidFill>
                  <a:srgbClr val="2D2D8A"/>
                </a:solidFill>
                <a:latin typeface="Times New Roman" panose="02020603050405020304" pitchFamily="18" charset="0"/>
                <a:cs typeface="Times New Roman" panose="02020603050405020304" pitchFamily="18" charset="0"/>
              </a:rPr>
              <a:t>Республики </a:t>
            </a:r>
            <a:r>
              <a:rPr lang="ru-RU" sz="2400" b="1" dirty="0">
                <a:solidFill>
                  <a:srgbClr val="2D2D8A"/>
                </a:solidFill>
                <a:latin typeface="Times New Roman" panose="02020603050405020304" pitchFamily="18" charset="0"/>
                <a:cs typeface="Times New Roman" panose="02020603050405020304" pitchFamily="18" charset="0"/>
              </a:rPr>
              <a:t>Саха (Якутия)</a:t>
            </a:r>
            <a:r>
              <a:rPr lang="ru-RU" sz="2400" b="1" dirty="0">
                <a:solidFill>
                  <a:srgbClr val="2D2D8A"/>
                </a:solidFill>
                <a:latin typeface="Times New Roman" panose="02020603050405020304" pitchFamily="18" charset="0"/>
                <a:cs typeface="Times New Roman" panose="02020603050405020304" pitchFamily="18" charset="0"/>
              </a:rPr>
              <a:t/>
            </a:r>
            <a:br>
              <a:rPr lang="ru-RU" sz="2400" b="1" dirty="0">
                <a:solidFill>
                  <a:srgbClr val="2D2D8A"/>
                </a:solidFill>
                <a:latin typeface="Times New Roman" panose="02020603050405020304" pitchFamily="18" charset="0"/>
                <a:cs typeface="Times New Roman" panose="02020603050405020304" pitchFamily="18" charset="0"/>
              </a:rPr>
            </a:br>
            <a:endParaRPr lang="ru-RU" sz="2400" b="1" dirty="0">
              <a:solidFill>
                <a:srgbClr val="2D2D8A"/>
              </a:solidFill>
              <a:latin typeface="Times New Roman" panose="02020603050405020304" pitchFamily="18" charset="0"/>
              <a:cs typeface="Times New Roman" panose="02020603050405020304" pitchFamily="18" charset="0"/>
            </a:endParaRPr>
          </a:p>
          <a:p>
            <a:pPr algn="ctr" fontAlgn="base">
              <a:lnSpc>
                <a:spcPct val="90000"/>
              </a:lnSpc>
              <a:spcBef>
                <a:spcPct val="0"/>
              </a:spcBef>
              <a:spcAft>
                <a:spcPct val="0"/>
              </a:spcAft>
              <a:defRPr/>
            </a:pPr>
            <a:endParaRPr kumimoji="1" lang="ru-RU" sz="2400" b="1" dirty="0">
              <a:ln w="1905"/>
              <a:solidFill>
                <a:srgbClr val="2D2D8A"/>
              </a:solidFill>
              <a:effectLst>
                <a:innerShdw blurRad="69850" dist="43180" dir="5400000">
                  <a:srgbClr val="000000">
                    <a:alpha val="65000"/>
                  </a:srgbClr>
                </a:innerShdw>
              </a:effectLst>
              <a:latin typeface="Times New Roman" panose="02020603050405020304" pitchFamily="18" charset="0"/>
              <a:cs typeface="Times New Roman" panose="02020603050405020304" pitchFamily="18" charset="0"/>
            </a:endParaRPr>
          </a:p>
        </p:txBody>
      </p:sp>
      <p:sp>
        <p:nvSpPr>
          <p:cNvPr id="5123" name="Rectangle 3"/>
          <p:cNvSpPr>
            <a:spLocks noChangeArrowheads="1"/>
          </p:cNvSpPr>
          <p:nvPr/>
        </p:nvSpPr>
        <p:spPr bwMode="auto">
          <a:xfrm>
            <a:off x="1524000" y="4303484"/>
            <a:ext cx="9144000" cy="685800"/>
          </a:xfrm>
          <a:prstGeom prst="rect">
            <a:avLst/>
          </a:prstGeom>
          <a:noFill/>
          <a:ln w="9525">
            <a:noFill/>
            <a:miter lim="800000"/>
          </a:ln>
        </p:spPr>
        <p:txBody>
          <a:bodyPr lIns="92075" tIns="46038" rIns="92075" bIns="46038"/>
          <a:lstStyle/>
          <a:p>
            <a:pPr algn="ctr" fontAlgn="base">
              <a:lnSpc>
                <a:spcPct val="90000"/>
              </a:lnSpc>
              <a:spcBef>
                <a:spcPct val="0"/>
              </a:spcBef>
              <a:spcAft>
                <a:spcPct val="0"/>
              </a:spcAft>
              <a:defRPr/>
            </a:pPr>
            <a:endParaRPr kumimoji="1" lang="ru-RU" sz="2000" b="1" dirty="0">
              <a:ln w="1905"/>
              <a:gradFill>
                <a:gsLst>
                  <a:gs pos="0">
                    <a:srgbClr val="2D2D8A">
                      <a:shade val="20000"/>
                      <a:satMod val="200000"/>
                    </a:srgbClr>
                  </a:gs>
                  <a:gs pos="78000">
                    <a:srgbClr val="2D2D8A">
                      <a:tint val="90000"/>
                      <a:shade val="89000"/>
                      <a:satMod val="220000"/>
                    </a:srgbClr>
                  </a:gs>
                  <a:gs pos="100000">
                    <a:srgbClr val="2D2D8A">
                      <a:tint val="12000"/>
                      <a:satMod val="255000"/>
                    </a:srgbClr>
                  </a:gs>
                </a:gsLst>
                <a:lin ang="5400000"/>
              </a:gradFill>
              <a:effectLst>
                <a:innerShdw blurRad="69850" dist="43180" dir="5400000">
                  <a:srgbClr val="000000">
                    <a:alpha val="65000"/>
                  </a:srgbClr>
                </a:innerShdw>
              </a:effectLst>
              <a:latin typeface="Calibri" panose="020F0502020204030204" pitchFamily="34" charset="0"/>
              <a:cs typeface="Calibri" panose="020F0502020204030204" pitchFamily="34" charset="0"/>
            </a:endParaRPr>
          </a:p>
        </p:txBody>
      </p:sp>
      <p:sp>
        <p:nvSpPr>
          <p:cNvPr id="16" name="Line 2"/>
          <p:cNvSpPr>
            <a:spLocks noChangeShapeType="1"/>
          </p:cNvSpPr>
          <p:nvPr/>
        </p:nvSpPr>
        <p:spPr bwMode="auto">
          <a:xfrm flipV="1">
            <a:off x="1219199" y="5110826"/>
            <a:ext cx="9588500" cy="0"/>
          </a:xfrm>
          <a:prstGeom prst="line">
            <a:avLst/>
          </a:prstGeom>
          <a:noFill/>
          <a:ln w="38100">
            <a:solidFill>
              <a:srgbClr val="C00000"/>
            </a:solidFill>
            <a:round/>
          </a:ln>
          <a:scene3d>
            <a:camera prst="orthographicFront"/>
            <a:lightRig rig="threePt" dir="t"/>
          </a:scene3d>
          <a:sp3d>
            <a:bevelT w="139700"/>
          </a:sp3d>
        </p:spPr>
        <p:txBody>
          <a:bodyPr wrap="none" anchor="ctr"/>
          <a:lstStyle/>
          <a:p>
            <a:pPr algn="ctr" fontAlgn="base">
              <a:spcBef>
                <a:spcPct val="0"/>
              </a:spcBef>
              <a:spcAft>
                <a:spcPct val="0"/>
              </a:spcAft>
              <a:defRPr/>
            </a:pPr>
            <a:endParaRPr lang="ru-RU" dirty="0">
              <a:solidFill>
                <a:srgbClr val="000000"/>
              </a:solidFill>
              <a:latin typeface="Calibri" panose="020F0502020204030204" pitchFamily="34" charset="0"/>
              <a:cs typeface="Calibri" panose="020F0502020204030204" pitchFamily="34" charset="0"/>
            </a:endParaRPr>
          </a:p>
        </p:txBody>
      </p:sp>
      <p:sp>
        <p:nvSpPr>
          <p:cNvPr id="5" name="Номер слайда 4"/>
          <p:cNvSpPr>
            <a:spLocks noGrp="1"/>
          </p:cNvSpPr>
          <p:nvPr>
            <p:ph type="sldNum" sz="quarter" idx="12"/>
          </p:nvPr>
        </p:nvSpPr>
        <p:spPr/>
        <p:txBody>
          <a:bodyPr/>
          <a:lstStyle/>
          <a:p>
            <a:pPr fontAlgn="base">
              <a:spcBef>
                <a:spcPct val="0"/>
              </a:spcBef>
              <a:spcAft>
                <a:spcPct val="0"/>
              </a:spcAft>
            </a:pPr>
            <a:endParaRPr lang="ru-RU" altLang="ru-RU" dirty="0">
              <a:solidFill>
                <a:srgbClr val="000000"/>
              </a:solidFill>
              <a:latin typeface="Times New Roman" panose="02020603050405020304" pitchFamily="18" charset="0"/>
              <a:cs typeface="Times New Roman" panose="02020603050405020304" pitchFamily="18" charset="0"/>
            </a:endParaRPr>
          </a:p>
          <a:p>
            <a:pPr fontAlgn="base">
              <a:spcBef>
                <a:spcPct val="0"/>
              </a:spcBef>
              <a:spcAft>
                <a:spcPct val="0"/>
              </a:spcAft>
            </a:pPr>
            <a:endParaRPr lang="ru-RU" altLang="ru-RU" dirty="0">
              <a:solidFill>
                <a:srgbClr val="000000"/>
              </a:solidFill>
              <a:latin typeface="Arial" panose="020B0604020202020204" pitchFamily="34" charset="0"/>
              <a:cs typeface="Arial" panose="020B0604020202020204" pitchFamily="34" charset="0"/>
            </a:endParaRPr>
          </a:p>
        </p:txBody>
      </p:sp>
      <p:grpSp>
        <p:nvGrpSpPr>
          <p:cNvPr id="14" name="Group 36"/>
          <p:cNvGrpSpPr/>
          <p:nvPr/>
        </p:nvGrpSpPr>
        <p:grpSpPr>
          <a:xfrm>
            <a:off x="360" y="115299"/>
            <a:ext cx="12191640" cy="1495701"/>
            <a:chOff x="0" y="242379"/>
            <a:chExt cx="9143640" cy="1495701"/>
          </a:xfrm>
        </p:grpSpPr>
        <p:sp>
          <p:nvSpPr>
            <p:cNvPr id="15"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7"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8"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9" name="Text Box 40"/>
            <p:cNvSpPr/>
            <p:nvPr/>
          </p:nvSpPr>
          <p:spPr>
            <a:xfrm>
              <a:off x="519120" y="242379"/>
              <a:ext cx="8319600" cy="589477"/>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r>
                <a:rPr lang="ru-RU" b="1" spc="-1" dirty="0">
                  <a:solidFill>
                    <a:srgbClr val="4040B2"/>
                  </a:solidFill>
                  <a:latin typeface="Times New Roman" panose="02020603050405020304" pitchFamily="18" charset="0"/>
                  <a:cs typeface="Times New Roman" panose="02020603050405020304" pitchFamily="18" charset="0"/>
                </a:rPr>
                <a:t>Ленское управление </a:t>
              </a:r>
              <a:r>
                <a:rPr lang="ru-RU" sz="1800" b="1" strike="noStrike" spc="-1" dirty="0" smtClean="0">
                  <a:solidFill>
                    <a:srgbClr val="4040B2"/>
                  </a:solidFill>
                  <a:latin typeface="Times New Roman" panose="02020603050405020304" pitchFamily="18" charset="0"/>
                  <a:cs typeface="Times New Roman" panose="02020603050405020304" pitchFamily="18" charset="0"/>
                </a:rPr>
                <a:t>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20" name="Picture 41" descr="fsetan_emblema2007"/>
            <p:cNvPicPr/>
            <p:nvPr/>
          </p:nvPicPr>
          <p:blipFill>
            <a:blip r:embed="rId2"/>
            <a:stretch/>
          </p:blipFill>
          <p:spPr>
            <a:xfrm>
              <a:off x="324000" y="289450"/>
              <a:ext cx="1056960" cy="1448630"/>
            </a:xfrm>
            <a:prstGeom prst="rect">
              <a:avLst/>
            </a:prstGeom>
            <a:ln w="0">
              <a:noFill/>
            </a:ln>
          </p:spPr>
        </p:pic>
      </p:gr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p:cNvSpPr txBox="1"/>
          <p:nvPr/>
        </p:nvSpPr>
        <p:spPr>
          <a:xfrm>
            <a:off x="419644" y="1842158"/>
            <a:ext cx="11353072" cy="553992"/>
          </a:xfrm>
          <a:prstGeom prst="rect">
            <a:avLst/>
          </a:prstGeom>
          <a:noFill/>
          <a:ln w="12700" cap="flat">
            <a:noFill/>
            <a:miter lim="400000"/>
          </a:ln>
          <a:effectLst/>
        </p:spPr>
        <p:txBody>
          <a:bodyPr rot="0" spcFirstLastPara="1" vertOverflow="overflow" horzOverflow="overflow" vert="horz" wrap="square" lIns="60957" tIns="60957" rIns="60957" bIns="60957" numCol="1" spcCol="38100" rtlCol="0" anchor="t">
            <a:spAutoFit/>
          </a:bodyPr>
          <a:lstStyle/>
          <a:p>
            <a:pPr algn="ctr" defTabSz="1037115">
              <a:defRPr/>
            </a:pPr>
            <a:r>
              <a:rPr lang="ru-RU" sz="2800" b="1" dirty="0" smtClean="0">
                <a:solidFill>
                  <a:srgbClr val="002060"/>
                </a:solidFill>
                <a:latin typeface="Times New Roman" panose="02020603050405020304" pitchFamily="18" charset="0"/>
                <a:cs typeface="Times New Roman" panose="02020603050405020304" pitchFamily="18" charset="0"/>
                <a:sym typeface="Arial Narrow"/>
              </a:rPr>
              <a:t>Готовность </a:t>
            </a:r>
            <a:r>
              <a:rPr lang="ru-RU" sz="2800" b="1" dirty="0">
                <a:solidFill>
                  <a:srgbClr val="002060"/>
                </a:solidFill>
                <a:latin typeface="Times New Roman" panose="02020603050405020304" pitchFamily="18" charset="0"/>
                <a:cs typeface="Times New Roman" panose="02020603050405020304" pitchFamily="18" charset="0"/>
                <a:sym typeface="Arial Narrow"/>
              </a:rPr>
              <a:t>к отопительному </a:t>
            </a:r>
            <a:r>
              <a:rPr lang="ru-RU" sz="2800" b="1" dirty="0" smtClean="0">
                <a:solidFill>
                  <a:srgbClr val="002060"/>
                </a:solidFill>
                <a:latin typeface="Times New Roman" panose="02020603050405020304" pitchFamily="18" charset="0"/>
                <a:cs typeface="Times New Roman" panose="02020603050405020304" pitchFamily="18" charset="0"/>
                <a:sym typeface="Arial Narrow"/>
              </a:rPr>
              <a:t>периоду 2026–2027 </a:t>
            </a:r>
            <a:r>
              <a:rPr lang="ru-RU" sz="2800" b="1" dirty="0">
                <a:solidFill>
                  <a:srgbClr val="002060"/>
                </a:solidFill>
                <a:latin typeface="Times New Roman" panose="02020603050405020304" pitchFamily="18" charset="0"/>
                <a:cs typeface="Times New Roman" panose="02020603050405020304" pitchFamily="18" charset="0"/>
                <a:sym typeface="Arial Narrow"/>
              </a:rPr>
              <a:t>годах</a:t>
            </a:r>
          </a:p>
        </p:txBody>
      </p:sp>
      <p:sp>
        <p:nvSpPr>
          <p:cNvPr id="8" name="Номер слайда 7">
            <a:extLst>
              <a:ext uri="{FF2B5EF4-FFF2-40B4-BE49-F238E27FC236}">
                <a16:creationId xmlns:a16="http://schemas.microsoft.com/office/drawing/2014/main" xmlns="" id="{D83F6441-7C9C-4D99-A92C-08033D3DFA2A}"/>
              </a:ext>
            </a:extLst>
          </p:cNvPr>
          <p:cNvSpPr>
            <a:spLocks noGrp="1"/>
          </p:cNvSpPr>
          <p:nvPr>
            <p:ph type="sldNum" sz="quarter" idx="12"/>
          </p:nvPr>
        </p:nvSpPr>
        <p:spPr>
          <a:xfrm>
            <a:off x="11652708" y="6465500"/>
            <a:ext cx="309283" cy="365125"/>
          </a:xfrm>
        </p:spPr>
        <p:txBody>
          <a:bodyPr/>
          <a:lstStyle/>
          <a:p>
            <a:fld id="{6CE83103-3CB5-8345-9D97-4B4B47B6C798}" type="slidenum">
              <a:rPr lang="ru-RU" sz="1400" smtClean="0">
                <a:solidFill>
                  <a:schemeClr val="tx1"/>
                </a:solidFill>
                <a:latin typeface="Times New Roman" panose="02020603050405020304" pitchFamily="18" charset="0"/>
                <a:cs typeface="Times New Roman" panose="02020603050405020304" pitchFamily="18" charset="0"/>
              </a:rPr>
              <a:t>2</a:t>
            </a:fld>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1001146" y="2972194"/>
            <a:ext cx="10475669" cy="1938992"/>
          </a:xfrm>
          <a:prstGeom prst="rect">
            <a:avLst/>
          </a:prstGeom>
          <a:noFill/>
        </p:spPr>
        <p:txBody>
          <a:bodyPr wrap="square" rtlCol="0">
            <a:spAutoFit/>
          </a:bodyPr>
          <a:lstStyle/>
          <a:p>
            <a:pPr marL="457200" indent="-457200" algn="just">
              <a:buFont typeface="+mj-lt"/>
              <a:buAutoNum type="arabicPeriod"/>
            </a:pPr>
            <a:r>
              <a:rPr lang="ru-RU" sz="2200" dirty="0" smtClean="0">
                <a:solidFill>
                  <a:srgbClr val="002060"/>
                </a:solidFill>
                <a:latin typeface="Times New Roman" panose="02020603050405020304" pitchFamily="18" charset="0"/>
                <a:cs typeface="Times New Roman" panose="02020603050405020304" pitchFamily="18" charset="0"/>
              </a:rPr>
              <a:t>Федеральный </a:t>
            </a:r>
            <a:r>
              <a:rPr lang="ru-RU" sz="2200" dirty="0">
                <a:solidFill>
                  <a:srgbClr val="002060"/>
                </a:solidFill>
                <a:latin typeface="Times New Roman" panose="02020603050405020304" pitchFamily="18" charset="0"/>
                <a:cs typeface="Times New Roman" panose="02020603050405020304" pitchFamily="18" charset="0"/>
              </a:rPr>
              <a:t>з</a:t>
            </a:r>
            <a:r>
              <a:rPr lang="en-US" altLang="ru-RU" sz="2200" dirty="0" err="1" smtClean="0">
                <a:solidFill>
                  <a:srgbClr val="002060"/>
                </a:solidFill>
                <a:latin typeface="Times New Roman" panose="02020603050405020304" pitchFamily="18" charset="0"/>
                <a:cs typeface="Times New Roman" panose="02020603050405020304" pitchFamily="18" charset="0"/>
              </a:rPr>
              <a:t>акон</a:t>
            </a:r>
            <a:r>
              <a:rPr lang="ru-RU" altLang="ru-RU" sz="2200" dirty="0" smtClean="0">
                <a:solidFill>
                  <a:srgbClr val="002060"/>
                </a:solidFill>
                <a:latin typeface="Times New Roman" panose="02020603050405020304" pitchFamily="18" charset="0"/>
                <a:cs typeface="Times New Roman" panose="02020603050405020304" pitchFamily="18" charset="0"/>
              </a:rPr>
              <a:t> </a:t>
            </a:r>
            <a:r>
              <a:rPr lang="ru-RU" altLang="ru-RU" sz="2200" dirty="0" smtClean="0">
                <a:solidFill>
                  <a:srgbClr val="002060"/>
                </a:solidFill>
                <a:latin typeface="Times New Roman" panose="02020603050405020304" pitchFamily="18" charset="0"/>
                <a:cs typeface="Times New Roman" panose="02020603050405020304" pitchFamily="18" charset="0"/>
              </a:rPr>
              <a:t>от 27 июля 2010 г.</a:t>
            </a:r>
            <a:r>
              <a:rPr lang="en-US" altLang="ru-RU" sz="2200" dirty="0" smtClean="0">
                <a:solidFill>
                  <a:srgbClr val="002060"/>
                </a:solidFill>
                <a:latin typeface="Times New Roman" panose="02020603050405020304" pitchFamily="18" charset="0"/>
                <a:cs typeface="Times New Roman" panose="02020603050405020304" pitchFamily="18" charset="0"/>
              </a:rPr>
              <a:t> </a:t>
            </a:r>
            <a:r>
              <a:rPr lang="ru-RU" altLang="ru-RU" sz="2200" dirty="0">
                <a:solidFill>
                  <a:srgbClr val="002060"/>
                </a:solidFill>
                <a:latin typeface="Times New Roman" panose="02020603050405020304" pitchFamily="18" charset="0"/>
                <a:cs typeface="Times New Roman" panose="02020603050405020304" pitchFamily="18" charset="0"/>
              </a:rPr>
              <a:t>№ 190–ФЗ «О</a:t>
            </a:r>
            <a:r>
              <a:rPr lang="en-US" altLang="ru-RU" sz="2200" dirty="0">
                <a:solidFill>
                  <a:srgbClr val="002060"/>
                </a:solidFill>
                <a:latin typeface="Times New Roman" panose="02020603050405020304" pitchFamily="18" charset="0"/>
                <a:cs typeface="Times New Roman" panose="02020603050405020304" pitchFamily="18" charset="0"/>
              </a:rPr>
              <a:t> </a:t>
            </a:r>
            <a:r>
              <a:rPr lang="en-US" altLang="ru-RU" sz="2200" dirty="0" err="1">
                <a:solidFill>
                  <a:srgbClr val="002060"/>
                </a:solidFill>
                <a:latin typeface="Times New Roman" panose="02020603050405020304" pitchFamily="18" charset="0"/>
                <a:cs typeface="Times New Roman" panose="02020603050405020304" pitchFamily="18" charset="0"/>
              </a:rPr>
              <a:t>теплоснабжении</a:t>
            </a:r>
            <a:r>
              <a:rPr lang="ru-RU" altLang="ru-RU" sz="2200" dirty="0" smtClean="0">
                <a:solidFill>
                  <a:srgbClr val="002060"/>
                </a:solidFill>
                <a:latin typeface="Times New Roman" panose="02020603050405020304" pitchFamily="18" charset="0"/>
                <a:cs typeface="Times New Roman" panose="02020603050405020304" pitchFamily="18" charset="0"/>
              </a:rPr>
              <a:t>».</a:t>
            </a:r>
          </a:p>
          <a:p>
            <a:pPr marL="342900" indent="-342900" algn="just">
              <a:buFont typeface="+mj-lt"/>
              <a:buAutoNum type="arabicPeriod"/>
            </a:pPr>
            <a:endParaRPr lang="ru-RU" altLang="ru-RU" dirty="0" smtClean="0">
              <a:solidFill>
                <a:srgbClr val="002060"/>
              </a:solidFill>
              <a:latin typeface="Times New Roman" panose="02020603050405020304" pitchFamily="18" charset="0"/>
              <a:cs typeface="Times New Roman" panose="02020603050405020304" pitchFamily="18" charset="0"/>
            </a:endParaRPr>
          </a:p>
          <a:p>
            <a:pPr marL="457200" indent="-457200" algn="just">
              <a:buFont typeface="+mj-lt"/>
              <a:buAutoNum type="arabicPeriod"/>
            </a:pPr>
            <a:r>
              <a:rPr lang="ru-RU" sz="2200" dirty="0" smtClean="0">
                <a:solidFill>
                  <a:srgbClr val="002060"/>
                </a:solidFill>
                <a:latin typeface="Times New Roman" panose="02020603050405020304" pitchFamily="18" charset="0"/>
                <a:cs typeface="Times New Roman" panose="02020603050405020304" pitchFamily="18" charset="0"/>
              </a:rPr>
              <a:t>Приказ </a:t>
            </a:r>
            <a:r>
              <a:rPr lang="ru-RU" sz="2200" dirty="0">
                <a:solidFill>
                  <a:srgbClr val="002060"/>
                </a:solidFill>
                <a:latin typeface="Times New Roman" panose="02020603050405020304" pitchFamily="18" charset="0"/>
                <a:cs typeface="Times New Roman" panose="02020603050405020304" pitchFamily="18" charset="0"/>
              </a:rPr>
              <a:t>Минэнерго РФ </a:t>
            </a:r>
            <a:r>
              <a:rPr lang="ru-RU" sz="2200" dirty="0" smtClean="0">
                <a:solidFill>
                  <a:srgbClr val="002060"/>
                </a:solidFill>
                <a:latin typeface="Times New Roman" panose="02020603050405020304" pitchFamily="18" charset="0"/>
                <a:cs typeface="Times New Roman" panose="02020603050405020304" pitchFamily="18" charset="0"/>
              </a:rPr>
              <a:t>от </a:t>
            </a:r>
            <a:r>
              <a:rPr lang="ru-RU" sz="2200" dirty="0">
                <a:solidFill>
                  <a:srgbClr val="002060"/>
                </a:solidFill>
                <a:latin typeface="Times New Roman" panose="02020603050405020304" pitchFamily="18" charset="0"/>
                <a:cs typeface="Times New Roman" panose="02020603050405020304" pitchFamily="18" charset="0"/>
              </a:rPr>
              <a:t>13.11.2024 № 2234 </a:t>
            </a:r>
            <a:r>
              <a:rPr lang="ru-RU" sz="2200" dirty="0" smtClean="0">
                <a:solidFill>
                  <a:srgbClr val="002060"/>
                </a:solidFill>
                <a:latin typeface="Times New Roman" panose="02020603050405020304" pitchFamily="18" charset="0"/>
                <a:cs typeface="Times New Roman" panose="02020603050405020304" pitchFamily="18" charset="0"/>
              </a:rPr>
              <a:t>«</a:t>
            </a:r>
            <a:r>
              <a:rPr lang="ru-RU" sz="2200" dirty="0">
                <a:solidFill>
                  <a:srgbClr val="002060"/>
                </a:solidFill>
                <a:latin typeface="Times New Roman" panose="02020603050405020304" pitchFamily="18" charset="0"/>
                <a:cs typeface="Times New Roman" panose="02020603050405020304" pitchFamily="18" charset="0"/>
              </a:rPr>
              <a:t>Об утверждении Правил обеспечения готовности к отопительному периоду и Порядка проведения оценки обеспечения готовности </a:t>
            </a:r>
            <a:r>
              <a:rPr lang="ru-RU" sz="2200" dirty="0" smtClean="0">
                <a:solidFill>
                  <a:srgbClr val="002060"/>
                </a:solidFill>
                <a:latin typeface="Times New Roman" panose="02020603050405020304" pitchFamily="18" charset="0"/>
                <a:cs typeface="Times New Roman" panose="02020603050405020304" pitchFamily="18" charset="0"/>
              </a:rPr>
              <a:t>к </a:t>
            </a:r>
            <a:r>
              <a:rPr lang="ru-RU" sz="2200" dirty="0">
                <a:solidFill>
                  <a:srgbClr val="002060"/>
                </a:solidFill>
                <a:latin typeface="Times New Roman" panose="02020603050405020304" pitchFamily="18" charset="0"/>
                <a:cs typeface="Times New Roman" panose="02020603050405020304" pitchFamily="18" charset="0"/>
              </a:rPr>
              <a:t>отопительному периоду</a:t>
            </a:r>
            <a:r>
              <a:rPr lang="ru-RU" sz="2200" dirty="0" smtClean="0">
                <a:solidFill>
                  <a:srgbClr val="002060"/>
                </a:solidFill>
                <a:latin typeface="Times New Roman" panose="02020603050405020304" pitchFamily="18" charset="0"/>
                <a:cs typeface="Times New Roman" panose="02020603050405020304" pitchFamily="18" charset="0"/>
              </a:rPr>
              <a:t>».</a:t>
            </a:r>
          </a:p>
          <a:p>
            <a:pPr algn="just"/>
            <a:endParaRPr lang="ru-RU" altLang="ru-RU" sz="1400" dirty="0" smtClean="0">
              <a:solidFill>
                <a:srgbClr val="002060"/>
              </a:solidFill>
              <a:latin typeface="Times New Roman" panose="02020603050405020304" pitchFamily="18" charset="0"/>
              <a:cs typeface="Times New Roman" panose="02020603050405020304" pitchFamily="18" charset="0"/>
            </a:endParaRPr>
          </a:p>
        </p:txBody>
      </p:sp>
      <p:grpSp>
        <p:nvGrpSpPr>
          <p:cNvPr id="22" name="Group 36"/>
          <p:cNvGrpSpPr/>
          <p:nvPr/>
        </p:nvGrpSpPr>
        <p:grpSpPr>
          <a:xfrm>
            <a:off x="360" y="0"/>
            <a:ext cx="12191640" cy="1611000"/>
            <a:chOff x="0" y="127080"/>
            <a:chExt cx="9143640" cy="1611000"/>
          </a:xfrm>
        </p:grpSpPr>
        <p:sp>
          <p:nvSpPr>
            <p:cNvPr id="23"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24"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25"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26" name="Text Box 40"/>
            <p:cNvSpPr/>
            <p:nvPr/>
          </p:nvSpPr>
          <p:spPr>
            <a:xfrm>
              <a:off x="519120" y="127080"/>
              <a:ext cx="8319600" cy="857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27" name="Picture 41" descr="fsetan_emblema2007"/>
            <p:cNvPicPr/>
            <p:nvPr/>
          </p:nvPicPr>
          <p:blipFill>
            <a:blip r:embed="rId3"/>
            <a:stretch/>
          </p:blipFill>
          <p:spPr>
            <a:xfrm>
              <a:off x="324000" y="289450"/>
              <a:ext cx="1056960" cy="1448630"/>
            </a:xfrm>
            <a:prstGeom prst="rect">
              <a:avLst/>
            </a:prstGeom>
            <a:ln w="0">
              <a:noFill/>
            </a:ln>
          </p:spPr>
        </p:pic>
      </p:grpSp>
    </p:spTree>
    <p:extLst>
      <p:ext uri="{BB962C8B-B14F-4D97-AF65-F5344CB8AC3E}">
        <p14:creationId xmlns:p14="http://schemas.microsoft.com/office/powerpoint/2010/main" val="27553146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extBox 103"/>
          <p:cNvSpPr txBox="1"/>
          <p:nvPr/>
        </p:nvSpPr>
        <p:spPr>
          <a:xfrm>
            <a:off x="419644" y="1383158"/>
            <a:ext cx="11353072" cy="553992"/>
          </a:xfrm>
          <a:prstGeom prst="rect">
            <a:avLst/>
          </a:prstGeom>
          <a:noFill/>
          <a:ln w="12700" cap="flat">
            <a:noFill/>
            <a:miter lim="400000"/>
          </a:ln>
          <a:effectLst/>
        </p:spPr>
        <p:txBody>
          <a:bodyPr rot="0" spcFirstLastPara="1" vertOverflow="overflow" horzOverflow="overflow" vert="horz" wrap="square" lIns="60957" tIns="60957" rIns="60957" bIns="60957" numCol="1" spcCol="38100" rtlCol="0" anchor="t">
            <a:spAutoFit/>
          </a:bodyPr>
          <a:lstStyle/>
          <a:p>
            <a:pPr algn="ctr" defTabSz="1037115">
              <a:defRPr/>
            </a:pPr>
            <a:r>
              <a:rPr lang="ru-RU" sz="2800" b="1" dirty="0" smtClean="0">
                <a:solidFill>
                  <a:srgbClr val="002060"/>
                </a:solidFill>
                <a:latin typeface="Times New Roman" panose="02020603050405020304" pitchFamily="18" charset="0"/>
                <a:cs typeface="Times New Roman" panose="02020603050405020304" pitchFamily="18" charset="0"/>
                <a:sym typeface="Arial Narrow"/>
              </a:rPr>
              <a:t>комиссия </a:t>
            </a:r>
            <a:r>
              <a:rPr lang="ru-RU" sz="2800" b="1" dirty="0">
                <a:solidFill>
                  <a:srgbClr val="002060"/>
                </a:solidFill>
                <a:latin typeface="Times New Roman" panose="02020603050405020304" pitchFamily="18" charset="0"/>
                <a:cs typeface="Times New Roman" panose="02020603050405020304" pitchFamily="18" charset="0"/>
                <a:sym typeface="Arial Narrow"/>
              </a:rPr>
              <a:t>Ленского управления Ростехнадзора</a:t>
            </a:r>
            <a:endParaRPr lang="ru-RU" sz="2800" b="1" dirty="0">
              <a:solidFill>
                <a:srgbClr val="002060"/>
              </a:solidFill>
              <a:latin typeface="Times New Roman" panose="02020603050405020304" pitchFamily="18" charset="0"/>
              <a:cs typeface="Times New Roman" panose="02020603050405020304" pitchFamily="18" charset="0"/>
              <a:sym typeface="Arial Narrow"/>
            </a:endParaRPr>
          </a:p>
        </p:txBody>
      </p:sp>
      <p:sp>
        <p:nvSpPr>
          <p:cNvPr id="8" name="Номер слайда 7">
            <a:extLst>
              <a:ext uri="{FF2B5EF4-FFF2-40B4-BE49-F238E27FC236}">
                <a16:creationId xmlns:a16="http://schemas.microsoft.com/office/drawing/2014/main" xmlns="" id="{D83F6441-7C9C-4D99-A92C-08033D3DFA2A}"/>
              </a:ext>
            </a:extLst>
          </p:cNvPr>
          <p:cNvSpPr>
            <a:spLocks noGrp="1"/>
          </p:cNvSpPr>
          <p:nvPr>
            <p:ph type="sldNum" sz="quarter" idx="12"/>
          </p:nvPr>
        </p:nvSpPr>
        <p:spPr>
          <a:xfrm>
            <a:off x="11652708" y="6465500"/>
            <a:ext cx="309283" cy="365125"/>
          </a:xfrm>
        </p:spPr>
        <p:txBody>
          <a:bodyPr/>
          <a:lstStyle/>
          <a:p>
            <a:fld id="{6CE83103-3CB5-8345-9D97-4B4B47B6C798}" type="slidenum">
              <a:rPr lang="ru-RU" sz="1400" smtClean="0">
                <a:solidFill>
                  <a:schemeClr val="tx1"/>
                </a:solidFill>
                <a:latin typeface="Times New Roman" panose="02020603050405020304" pitchFamily="18" charset="0"/>
                <a:cs typeface="Times New Roman" panose="02020603050405020304" pitchFamily="18" charset="0"/>
              </a:rPr>
              <a:t>3</a:t>
            </a:fld>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3" name="TextBox 2"/>
          <p:cNvSpPr txBox="1"/>
          <p:nvPr/>
        </p:nvSpPr>
        <p:spPr>
          <a:xfrm>
            <a:off x="419644" y="2009974"/>
            <a:ext cx="11340352" cy="4493538"/>
          </a:xfrm>
          <a:prstGeom prst="rect">
            <a:avLst/>
          </a:prstGeom>
          <a:noFill/>
        </p:spPr>
        <p:txBody>
          <a:bodyPr wrap="square" rtlCol="0">
            <a:spAutoFit/>
          </a:bodyPr>
          <a:lstStyle/>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Козлов </a:t>
            </a:r>
            <a:r>
              <a:rPr lang="ru-RU" sz="1600" dirty="0">
                <a:solidFill>
                  <a:srgbClr val="002060"/>
                </a:solidFill>
                <a:latin typeface="Times New Roman" panose="02020603050405020304" pitchFamily="18" charset="0"/>
                <a:cs typeface="Times New Roman" panose="02020603050405020304" pitchFamily="18" charset="0"/>
              </a:rPr>
              <a:t>А.А. - заместитель руководителя Управления (председатель комиссии).</a:t>
            </a:r>
          </a:p>
          <a:p>
            <a:pPr marL="457200" indent="-457200" algn="just">
              <a:buFont typeface="+mj-lt"/>
              <a:buAutoNum type="arabicPeriod"/>
            </a:pPr>
            <a:r>
              <a:rPr lang="ru-RU" sz="1600" dirty="0" err="1" smtClean="0">
                <a:solidFill>
                  <a:srgbClr val="002060"/>
                </a:solidFill>
                <a:latin typeface="Times New Roman" panose="02020603050405020304" pitchFamily="18" charset="0"/>
                <a:cs typeface="Times New Roman" panose="02020603050405020304" pitchFamily="18" charset="0"/>
              </a:rPr>
              <a:t>Ляментовский</a:t>
            </a:r>
            <a:r>
              <a:rPr lang="ru-RU" sz="1600" dirty="0" smtClean="0">
                <a:solidFill>
                  <a:srgbClr val="002060"/>
                </a:solidFill>
                <a:latin typeface="Times New Roman" panose="02020603050405020304" pitchFamily="18" charset="0"/>
                <a:cs typeface="Times New Roman" panose="02020603050405020304" pitchFamily="18" charset="0"/>
              </a:rPr>
              <a:t> </a:t>
            </a:r>
            <a:r>
              <a:rPr lang="ru-RU" sz="1600" dirty="0">
                <a:solidFill>
                  <a:srgbClr val="002060"/>
                </a:solidFill>
                <a:latin typeface="Times New Roman" panose="02020603050405020304" pitchFamily="18" charset="0"/>
                <a:cs typeface="Times New Roman" panose="02020603050405020304" pitchFamily="18" charset="0"/>
              </a:rPr>
              <a:t>О.Н. – начальник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(заместитель председателя комиссии).  </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Бойко </a:t>
            </a:r>
            <a:r>
              <a:rPr lang="ru-RU" sz="1600" dirty="0">
                <a:solidFill>
                  <a:srgbClr val="002060"/>
                </a:solidFill>
                <a:latin typeface="Times New Roman" panose="02020603050405020304" pitchFamily="18" charset="0"/>
                <a:cs typeface="Times New Roman" panose="02020603050405020304" pitchFamily="18" charset="0"/>
              </a:rPr>
              <a:t>П.В. - заместитель начальник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Воробьева </a:t>
            </a:r>
            <a:r>
              <a:rPr lang="ru-RU" sz="1600" dirty="0">
                <a:solidFill>
                  <a:srgbClr val="002060"/>
                </a:solidFill>
                <a:latin typeface="Times New Roman" panose="02020603050405020304" pitchFamily="18" charset="0"/>
                <a:cs typeface="Times New Roman" panose="02020603050405020304" pitchFamily="18" charset="0"/>
              </a:rPr>
              <a:t>Т.А. - заместитель начальник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Иванова </a:t>
            </a:r>
            <a:r>
              <a:rPr lang="ru-RU" sz="1600" dirty="0">
                <a:solidFill>
                  <a:srgbClr val="002060"/>
                </a:solidFill>
                <a:latin typeface="Times New Roman" panose="02020603050405020304" pitchFamily="18" charset="0"/>
                <a:cs typeface="Times New Roman" panose="02020603050405020304" pitchFamily="18" charset="0"/>
              </a:rPr>
              <a:t>Е.Б. - главный государственный инспектор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Прокопьева </a:t>
            </a:r>
            <a:r>
              <a:rPr lang="ru-RU" sz="1600" dirty="0">
                <a:solidFill>
                  <a:srgbClr val="002060"/>
                </a:solidFill>
                <a:latin typeface="Times New Roman" panose="02020603050405020304" pitchFamily="18" charset="0"/>
                <a:cs typeface="Times New Roman" panose="02020603050405020304" pitchFamily="18" charset="0"/>
              </a:rPr>
              <a:t>А.К. - государственный инспектор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Иванов </a:t>
            </a:r>
            <a:r>
              <a:rPr lang="ru-RU" sz="1600" dirty="0">
                <a:solidFill>
                  <a:srgbClr val="002060"/>
                </a:solidFill>
                <a:latin typeface="Times New Roman" panose="02020603050405020304" pitchFamily="18" charset="0"/>
                <a:cs typeface="Times New Roman" panose="02020603050405020304" pitchFamily="18" charset="0"/>
              </a:rPr>
              <a:t>А.Д. - государственный инспектор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Семенова </a:t>
            </a:r>
            <a:r>
              <a:rPr lang="ru-RU" sz="1600" dirty="0">
                <a:solidFill>
                  <a:srgbClr val="002060"/>
                </a:solidFill>
                <a:latin typeface="Times New Roman" panose="02020603050405020304" pitchFamily="18" charset="0"/>
                <a:cs typeface="Times New Roman" panose="02020603050405020304" pitchFamily="18" charset="0"/>
              </a:rPr>
              <a:t>Д.Н. - государственный инспектор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marL="457200" indent="-457200" algn="just">
              <a:buFont typeface="+mj-lt"/>
              <a:buAutoNum type="arabicPeriod"/>
            </a:pPr>
            <a:r>
              <a:rPr lang="ru-RU" sz="1600" dirty="0" smtClean="0">
                <a:solidFill>
                  <a:srgbClr val="002060"/>
                </a:solidFill>
                <a:latin typeface="Times New Roman" panose="02020603050405020304" pitchFamily="18" charset="0"/>
                <a:cs typeface="Times New Roman" panose="02020603050405020304" pitchFamily="18" charset="0"/>
              </a:rPr>
              <a:t>Ли </a:t>
            </a:r>
            <a:r>
              <a:rPr lang="ru-RU" sz="1600" dirty="0">
                <a:solidFill>
                  <a:srgbClr val="002060"/>
                </a:solidFill>
                <a:latin typeface="Times New Roman" panose="02020603050405020304" pitchFamily="18" charset="0"/>
                <a:cs typeface="Times New Roman" panose="02020603050405020304" pitchFamily="18" charset="0"/>
              </a:rPr>
              <a:t>В.А. - государственный инспектор отдела </a:t>
            </a:r>
            <a:r>
              <a:rPr lang="ru-RU" sz="1600" dirty="0" err="1">
                <a:solidFill>
                  <a:srgbClr val="002060"/>
                </a:solidFill>
                <a:latin typeface="Times New Roman" panose="02020603050405020304" pitchFamily="18" charset="0"/>
                <a:cs typeface="Times New Roman" panose="02020603050405020304" pitchFamily="18" charset="0"/>
              </a:rPr>
              <a:t>государтсвенного</a:t>
            </a:r>
            <a:r>
              <a:rPr lang="ru-RU" sz="1600" dirty="0">
                <a:solidFill>
                  <a:srgbClr val="002060"/>
                </a:solidFill>
                <a:latin typeface="Times New Roman" panose="02020603050405020304" pitchFamily="18" charset="0"/>
                <a:cs typeface="Times New Roman" panose="02020603050405020304" pitchFamily="18" charset="0"/>
              </a:rPr>
              <a:t> энергетического надзора и надзора за гидротехническими сооружениями (член комиссии).</a:t>
            </a:r>
          </a:p>
          <a:p>
            <a:pPr algn="just"/>
            <a:endParaRPr lang="ru-RU" altLang="ru-RU" sz="1400" dirty="0" smtClean="0">
              <a:solidFill>
                <a:srgbClr val="002060"/>
              </a:solidFill>
              <a:latin typeface="Times New Roman" panose="02020603050405020304" pitchFamily="18" charset="0"/>
              <a:cs typeface="Times New Roman" panose="02020603050405020304" pitchFamily="18" charset="0"/>
            </a:endParaRPr>
          </a:p>
        </p:txBody>
      </p:sp>
      <p:grpSp>
        <p:nvGrpSpPr>
          <p:cNvPr id="22" name="Group 36"/>
          <p:cNvGrpSpPr/>
          <p:nvPr/>
        </p:nvGrpSpPr>
        <p:grpSpPr>
          <a:xfrm>
            <a:off x="360" y="0"/>
            <a:ext cx="12191640" cy="1611000"/>
            <a:chOff x="0" y="127080"/>
            <a:chExt cx="9143640" cy="1611000"/>
          </a:xfrm>
        </p:grpSpPr>
        <p:sp>
          <p:nvSpPr>
            <p:cNvPr id="23"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24"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25"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26" name="Text Box 40"/>
            <p:cNvSpPr/>
            <p:nvPr/>
          </p:nvSpPr>
          <p:spPr>
            <a:xfrm>
              <a:off x="519120" y="127080"/>
              <a:ext cx="8319600" cy="857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27" name="Picture 41" descr="fsetan_emblema2007"/>
            <p:cNvPicPr/>
            <p:nvPr/>
          </p:nvPicPr>
          <p:blipFill>
            <a:blip r:embed="rId3"/>
            <a:stretch/>
          </p:blipFill>
          <p:spPr>
            <a:xfrm>
              <a:off x="324000" y="289450"/>
              <a:ext cx="1056960" cy="1448630"/>
            </a:xfrm>
            <a:prstGeom prst="rect">
              <a:avLst/>
            </a:prstGeom>
            <a:ln w="0">
              <a:noFill/>
            </a:ln>
          </p:spPr>
        </p:pic>
      </p:grpSp>
    </p:spTree>
    <p:extLst>
      <p:ext uri="{BB962C8B-B14F-4D97-AF65-F5344CB8AC3E}">
        <p14:creationId xmlns:p14="http://schemas.microsoft.com/office/powerpoint/2010/main" val="4818438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Номер слайда 2"/>
          <p:cNvSpPr>
            <a:spLocks noGrp="1"/>
          </p:cNvSpPr>
          <p:nvPr>
            <p:ph type="sldNum" sz="quarter" idx="12"/>
          </p:nvPr>
        </p:nvSpPr>
        <p:spPr>
          <a:xfrm>
            <a:off x="11702522" y="6408601"/>
            <a:ext cx="371375" cy="365125"/>
          </a:xfrm>
        </p:spPr>
        <p:txBody>
          <a:bodyPr/>
          <a:lstStyle/>
          <a:p>
            <a:pPr algn="ctr"/>
            <a:fld id="{86CB4B4D-7CA3-9044-876B-883B54F8677D}" type="slidenum">
              <a:rPr lang="ru-RU" sz="1400">
                <a:solidFill>
                  <a:schemeClr val="tx1"/>
                </a:solidFill>
                <a:latin typeface="Times New Roman" panose="02020603050405020304" pitchFamily="18" charset="0"/>
                <a:cs typeface="Times New Roman" panose="02020603050405020304" pitchFamily="18" charset="0"/>
              </a:rPr>
              <a:pPr algn="ctr"/>
              <a:t>4</a:t>
            </a:fld>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6127805" y="-477079"/>
            <a:ext cx="123173" cy="43088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60959" tIns="60959" rIns="60959" bIns="60959" numCol="1" spcCol="38100" rtlCol="0" anchor="t">
            <a:spAutoFit/>
          </a:bodyPr>
          <a:lstStyle/>
          <a:p>
            <a:pPr defTabSz="1038809" hangingPunct="0"/>
            <a:endParaRPr lang="ru-RU" sz="2000" dirty="0">
              <a:solidFill>
                <a:srgbClr val="000000"/>
              </a:solidFill>
              <a:latin typeface="+mj-lt"/>
              <a:ea typeface="+mj-ea"/>
              <a:cs typeface="+mj-cs"/>
              <a:sym typeface="Calibri"/>
            </a:endParaRPr>
          </a:p>
        </p:txBody>
      </p:sp>
      <p:sp>
        <p:nvSpPr>
          <p:cNvPr id="5" name="TextBox 1"/>
          <p:cNvSpPr txBox="1"/>
          <p:nvPr/>
        </p:nvSpPr>
        <p:spPr>
          <a:xfrm>
            <a:off x="162451" y="1265456"/>
            <a:ext cx="11553411" cy="49244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9" tIns="60959" rIns="60959" bIns="60959" numCol="1" spcCol="38100" rtlCol="0" anchor="t">
            <a:spAutoFit/>
          </a:bodyPr>
          <a:lstStyle/>
          <a:p>
            <a:pPr algn="ctr"/>
            <a:r>
              <a:rPr lang="ru-RU" sz="2400" b="1" dirty="0">
                <a:solidFill>
                  <a:srgbClr val="002060"/>
                </a:solidFill>
                <a:latin typeface="Times New Roman" panose="02020603050405020304" pitchFamily="18" charset="0"/>
                <a:cs typeface="Times New Roman" panose="02020603050405020304" pitchFamily="18" charset="0"/>
              </a:rPr>
              <a:t>Индексы готовности </a:t>
            </a:r>
            <a:r>
              <a:rPr lang="ru-RU" sz="24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к отопительному периоду</a:t>
            </a:r>
            <a:endParaRPr lang="ru-RU" sz="2400" b="1" dirty="0">
              <a:solidFill>
                <a:srgbClr val="002060"/>
              </a:solidFill>
              <a:latin typeface="Times New Roman" panose="02020603050405020304" pitchFamily="18" charset="0"/>
              <a:cs typeface="Times New Roman" panose="02020603050405020304" pitchFamily="18" charset="0"/>
            </a:endParaRPr>
          </a:p>
        </p:txBody>
      </p:sp>
      <p:sp>
        <p:nvSpPr>
          <p:cNvPr id="2" name="Прямоугольник 1">
            <a:extLst>
              <a:ext uri="{FF2B5EF4-FFF2-40B4-BE49-F238E27FC236}">
                <a16:creationId xmlns:a16="http://schemas.microsoft.com/office/drawing/2014/main" xmlns="" id="{281C0303-56A8-AC4E-B665-90783919C80D}"/>
              </a:ext>
            </a:extLst>
          </p:cNvPr>
          <p:cNvSpPr/>
          <p:nvPr/>
        </p:nvSpPr>
        <p:spPr>
          <a:xfrm>
            <a:off x="676259" y="1727786"/>
            <a:ext cx="11026263" cy="1200329"/>
          </a:xfrm>
          <a:prstGeom prst="rect">
            <a:avLst/>
          </a:prstGeom>
          <a:ln w="19050">
            <a:solidFill>
              <a:srgbClr val="C00000"/>
            </a:solidFill>
            <a:prstDash val="dash"/>
          </a:ln>
        </p:spPr>
        <p:txBody>
          <a:bodyPr wrap="square">
            <a:spAutoFit/>
          </a:bodyPr>
          <a:lstStyle/>
          <a:p>
            <a:pPr algn="ctr"/>
            <a:r>
              <a:rPr lang="ru-RU" dirty="0">
                <a:latin typeface="Times New Roman" panose="02020603050405020304" pitchFamily="18" charset="0"/>
                <a:ea typeface="Calibri" panose="020F0502020204030204" pitchFamily="34" charset="0"/>
                <a:cs typeface="Times New Roman" panose="02020603050405020304" pitchFamily="18" charset="0"/>
              </a:rPr>
              <a:t>В рамках проведения оценки обеспечения готовности Комиссия осуществляет оценку готовности</a:t>
            </a:r>
            <a:br>
              <a:rPr lang="ru-RU" dirty="0">
                <a:latin typeface="Times New Roman" panose="02020603050405020304" pitchFamily="18" charset="0"/>
                <a:ea typeface="Calibri" panose="020F0502020204030204" pitchFamily="34" charset="0"/>
                <a:cs typeface="Times New Roman" panose="02020603050405020304" pitchFamily="18" charset="0"/>
              </a:rPr>
            </a:br>
            <a:r>
              <a:rPr lang="ru-RU" dirty="0">
                <a:latin typeface="Times New Roman" panose="02020603050405020304" pitchFamily="18" charset="0"/>
                <a:ea typeface="Calibri" panose="020F0502020204030204" pitchFamily="34"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в отношении каждого объекта оценки обеспечения готовности</a:t>
            </a:r>
            <a:r>
              <a:rPr lang="en-US" dirty="0">
                <a:latin typeface="Times New Roman" panose="02020603050405020304" pitchFamily="18" charset="0"/>
                <a:cs typeface="Times New Roman" panose="02020603050405020304" pitchFamily="18" charset="0"/>
              </a:rPr>
              <a:t>,</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устанавливает  их  уровень  готовности к отопительному периоду, </a:t>
            </a:r>
            <a:br>
              <a:rPr lang="ru-RU" dirty="0">
                <a:latin typeface="Times New Roman" panose="02020603050405020304" pitchFamily="18" charset="0"/>
                <a:cs typeface="Times New Roman" panose="02020603050405020304" pitchFamily="18" charset="0"/>
              </a:rPr>
            </a:br>
            <a:r>
              <a:rPr lang="ru-RU" dirty="0">
                <a:latin typeface="Times New Roman" panose="02020603050405020304" pitchFamily="18" charset="0"/>
                <a:cs typeface="Times New Roman" panose="02020603050405020304" pitchFamily="18" charset="0"/>
              </a:rPr>
              <a:t>который </a:t>
            </a:r>
            <a:r>
              <a:rPr lang="en-US" dirty="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определяется на основании индекса готовности к работе в отопительный период</a:t>
            </a:r>
          </a:p>
        </p:txBody>
      </p:sp>
      <p:graphicFrame>
        <p:nvGraphicFramePr>
          <p:cNvPr id="7" name="Таблица 6">
            <a:extLst>
              <a:ext uri="{FF2B5EF4-FFF2-40B4-BE49-F238E27FC236}">
                <a16:creationId xmlns:a16="http://schemas.microsoft.com/office/drawing/2014/main" xmlns="" id="{E7715E0B-6237-0C43-B1D5-0FD0D36AFAC9}"/>
              </a:ext>
            </a:extLst>
          </p:cNvPr>
          <p:cNvGraphicFramePr>
            <a:graphicFrameLocks noGrp="1"/>
          </p:cNvGraphicFramePr>
          <p:nvPr>
            <p:extLst>
              <p:ext uri="{D42A27DB-BD31-4B8C-83A1-F6EECF244321}">
                <p14:modId xmlns:p14="http://schemas.microsoft.com/office/powerpoint/2010/main" val="1055104522"/>
              </p:ext>
            </p:extLst>
          </p:nvPr>
        </p:nvGraphicFramePr>
        <p:xfrm>
          <a:off x="552976" y="3732684"/>
          <a:ext cx="11026262" cy="2567192"/>
        </p:xfrm>
        <a:graphic>
          <a:graphicData uri="http://schemas.openxmlformats.org/drawingml/2006/table">
            <a:tbl>
              <a:tblPr firstRow="1" bandRow="1">
                <a:tableStyleId>{5C22544A-7EE6-4342-B048-85BDC9FD1C3A}</a:tableStyleId>
              </a:tblPr>
              <a:tblGrid>
                <a:gridCol w="6260675">
                  <a:extLst>
                    <a:ext uri="{9D8B030D-6E8A-4147-A177-3AD203B41FA5}">
                      <a16:colId xmlns:a16="http://schemas.microsoft.com/office/drawing/2014/main" xmlns="" val="49911589"/>
                    </a:ext>
                  </a:extLst>
                </a:gridCol>
                <a:gridCol w="4765587">
                  <a:extLst>
                    <a:ext uri="{9D8B030D-6E8A-4147-A177-3AD203B41FA5}">
                      <a16:colId xmlns:a16="http://schemas.microsoft.com/office/drawing/2014/main" xmlns="" val="3650401936"/>
                    </a:ext>
                  </a:extLst>
                </a:gridCol>
              </a:tblGrid>
              <a:tr h="436231">
                <a:tc>
                  <a:txBody>
                    <a:bodyPr/>
                    <a:lstStyle/>
                    <a:p>
                      <a:r>
                        <a:rPr lang="ru-RU" sz="1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Уровень готовности </a:t>
                      </a:r>
                      <a:endParaRPr lang="ru-RU" sz="1800" b="1" dirty="0">
                        <a:solidFill>
                          <a:schemeClr val="tx1"/>
                        </a:solidFill>
                        <a:latin typeface="Times New Roman" panose="02020603050405020304" pitchFamily="18" charset="0"/>
                        <a:cs typeface="Times New Roman" panose="02020603050405020304" pitchFamily="18"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tc>
                  <a:txBody>
                    <a:bodyPr/>
                    <a:lstStyle/>
                    <a:p>
                      <a:r>
                        <a:rPr lang="ru-RU" sz="1800" b="1" dirty="0">
                          <a:solidFill>
                            <a:schemeClr val="tx1"/>
                          </a:solidFill>
                          <a:latin typeface="Times New Roman" panose="02020603050405020304" pitchFamily="18" charset="0"/>
                          <a:cs typeface="Times New Roman" panose="02020603050405020304" pitchFamily="18" charset="0"/>
                        </a:rPr>
                        <a:t>Индекс готовности</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tcPr>
                </a:tc>
                <a:extLst>
                  <a:ext uri="{0D108BD9-81ED-4DB2-BD59-A6C34878D82A}">
                    <a16:rowId xmlns:a16="http://schemas.microsoft.com/office/drawing/2014/main" xmlns="" val="4121115217"/>
                  </a:ext>
                </a:extLst>
              </a:tr>
              <a:tr h="763405">
                <a:tc>
                  <a:txBody>
                    <a:bodyPr/>
                    <a:lstStyle/>
                    <a:p>
                      <a:r>
                        <a:rPr lang="ru-RU" sz="1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«Не готов» </a:t>
                      </a:r>
                      <a:endParaRPr lang="ru-RU" sz="1800" b="1" dirty="0">
                        <a:solidFill>
                          <a:schemeClr val="tx1"/>
                        </a:solidFill>
                        <a:latin typeface="Times New Roman" panose="02020603050405020304" pitchFamily="18" charset="0"/>
                        <a:cs typeface="Times New Roman" panose="02020603050405020304" pitchFamily="18"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lumMod val="40000"/>
                        <a:lumOff val="60000"/>
                        <a:alpha val="6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1" dirty="0">
                          <a:solidFill>
                            <a:srgbClr val="C00000"/>
                          </a:solidFill>
                          <a:latin typeface="Times New Roman" panose="02020603050405020304" pitchFamily="18" charset="0"/>
                          <a:ea typeface="Calibri" panose="020F0502020204030204" pitchFamily="34" charset="0"/>
                          <a:cs typeface="Times New Roman" panose="02020603050405020304" pitchFamily="18" charset="0"/>
                        </a:rPr>
                        <a:t>меньше 0,8</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lumMod val="40000"/>
                        <a:lumOff val="60000"/>
                        <a:alpha val="6000"/>
                      </a:schemeClr>
                    </a:solidFill>
                  </a:tcPr>
                </a:tc>
                <a:extLst>
                  <a:ext uri="{0D108BD9-81ED-4DB2-BD59-A6C34878D82A}">
                    <a16:rowId xmlns:a16="http://schemas.microsoft.com/office/drawing/2014/main" xmlns="" val="1191925413"/>
                  </a:ext>
                </a:extLst>
              </a:tr>
              <a:tr h="763405">
                <a:tc>
                  <a:txBody>
                    <a:bodyPr/>
                    <a:lstStyle/>
                    <a:p>
                      <a:r>
                        <a:rPr lang="ru-RU" sz="18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«Готов с условиями»</a:t>
                      </a:r>
                      <a:endParaRPr lang="ru-RU" sz="1800" b="1" dirty="0">
                        <a:solidFill>
                          <a:schemeClr val="tx1"/>
                        </a:solidFill>
                        <a:latin typeface="Times New Roman" panose="02020603050405020304" pitchFamily="18" charset="0"/>
                        <a:cs typeface="Times New Roman" panose="02020603050405020304" pitchFamily="18"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lumMod val="40000"/>
                        <a:lumOff val="60000"/>
                        <a:alpha val="6000"/>
                      </a:schemeClr>
                    </a:solidFill>
                  </a:tcPr>
                </a:tc>
                <a:tc>
                  <a:txBody>
                    <a:bodyPr/>
                    <a:lstStyle/>
                    <a:p>
                      <a:r>
                        <a:rPr lang="ru-RU" sz="1800" b="1" dirty="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меньше 0,9 и больше либо равен 0,8</a:t>
                      </a:r>
                      <a:endParaRPr lang="ru-RU" sz="1800" b="1"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lumMod val="40000"/>
                        <a:lumOff val="60000"/>
                        <a:alpha val="6000"/>
                      </a:schemeClr>
                    </a:solidFill>
                  </a:tcPr>
                </a:tc>
                <a:extLst>
                  <a:ext uri="{0D108BD9-81ED-4DB2-BD59-A6C34878D82A}">
                    <a16:rowId xmlns:a16="http://schemas.microsoft.com/office/drawing/2014/main" xmlns="" val="3467619041"/>
                  </a:ext>
                </a:extLst>
              </a:tr>
              <a:tr h="604151">
                <a:tc>
                  <a:txBody>
                    <a:bodyPr/>
                    <a:lstStyle/>
                    <a:p>
                      <a:r>
                        <a:rPr lang="ru-RU" sz="1800" b="1" dirty="0">
                          <a:solidFill>
                            <a:schemeClr val="tx1"/>
                          </a:solidFill>
                          <a:latin typeface="Times New Roman" panose="02020603050405020304" pitchFamily="18" charset="0"/>
                          <a:cs typeface="Times New Roman" panose="02020603050405020304" pitchFamily="18" charset="0"/>
                        </a:rPr>
                        <a:t>«Готов»</a:t>
                      </a: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lumMod val="40000"/>
                        <a:lumOff val="60000"/>
                        <a:alpha val="6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800" b="1" i="0" baseline="0" dirty="0">
                          <a:solidFill>
                            <a:schemeClr val="accent6">
                              <a:lumMod val="75000"/>
                            </a:schemeClr>
                          </a:solidFill>
                          <a:latin typeface="Times New Roman" panose="02020603050405020304" pitchFamily="18" charset="0"/>
                          <a:ea typeface="Calibri" panose="020F0502020204030204" pitchFamily="34" charset="0"/>
                          <a:cs typeface="Times New Roman" panose="02020603050405020304" pitchFamily="18" charset="0"/>
                        </a:rPr>
                        <a:t>равен или больше 0,9</a:t>
                      </a:r>
                      <a:endParaRPr lang="ru-RU" sz="1800" b="1" i="0" dirty="0">
                        <a:solidFill>
                          <a:schemeClr val="accent6">
                            <a:lumMod val="75000"/>
                          </a:schemeClr>
                        </a:solidFill>
                        <a:latin typeface="Times New Roman" panose="02020603050405020304" pitchFamily="18" charset="0"/>
                        <a:cs typeface="Times New Roman" panose="02020603050405020304" pitchFamily="18" charset="0"/>
                      </a:endParaRPr>
                    </a:p>
                  </a:txBody>
                  <a:tcPr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accent1">
                        <a:lumMod val="40000"/>
                        <a:lumOff val="60000"/>
                        <a:alpha val="6000"/>
                      </a:schemeClr>
                    </a:solidFill>
                  </a:tcPr>
                </a:tc>
                <a:extLst>
                  <a:ext uri="{0D108BD9-81ED-4DB2-BD59-A6C34878D82A}">
                    <a16:rowId xmlns:a16="http://schemas.microsoft.com/office/drawing/2014/main" xmlns="" val="1095703546"/>
                  </a:ext>
                </a:extLst>
              </a:tr>
            </a:tbl>
          </a:graphicData>
        </a:graphic>
      </p:graphicFrame>
      <p:sp>
        <p:nvSpPr>
          <p:cNvPr id="8" name="Прямоугольник 7">
            <a:extLst>
              <a:ext uri="{FF2B5EF4-FFF2-40B4-BE49-F238E27FC236}">
                <a16:creationId xmlns:a16="http://schemas.microsoft.com/office/drawing/2014/main" xmlns="" id="{F610C5AA-AE16-EE41-B028-20094F03DE04}"/>
              </a:ext>
            </a:extLst>
          </p:cNvPr>
          <p:cNvSpPr/>
          <p:nvPr/>
        </p:nvSpPr>
        <p:spPr>
          <a:xfrm>
            <a:off x="611625" y="2991004"/>
            <a:ext cx="11278705" cy="707886"/>
          </a:xfrm>
          <a:prstGeom prst="rect">
            <a:avLst/>
          </a:prstGeom>
        </p:spPr>
        <p:txBody>
          <a:bodyPr wrap="square">
            <a:spAutoFit/>
          </a:bodyPr>
          <a:lstStyle/>
          <a:p>
            <a:pPr algn="ct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Индекс готовности определяется как среднеарифметическое значение </a:t>
            </a:r>
            <a:b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br>
            <a:r>
              <a:rPr lang="ru-RU" sz="20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индексов готовности объектов оценки на основании оценочного листа.</a:t>
            </a:r>
          </a:p>
        </p:txBody>
      </p:sp>
      <p:grpSp>
        <p:nvGrpSpPr>
          <p:cNvPr id="12" name="Group 36"/>
          <p:cNvGrpSpPr/>
          <p:nvPr/>
        </p:nvGrpSpPr>
        <p:grpSpPr>
          <a:xfrm>
            <a:off x="0" y="-134064"/>
            <a:ext cx="12191640" cy="1611000"/>
            <a:chOff x="0" y="127080"/>
            <a:chExt cx="9143640" cy="1611000"/>
          </a:xfrm>
        </p:grpSpPr>
        <p:sp>
          <p:nvSpPr>
            <p:cNvPr id="13"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4"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5"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6" name="Text Box 40"/>
            <p:cNvSpPr/>
            <p:nvPr/>
          </p:nvSpPr>
          <p:spPr>
            <a:xfrm>
              <a:off x="519120" y="127080"/>
              <a:ext cx="8319600" cy="857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7" name="Picture 41" descr="fsetan_emblema2007"/>
            <p:cNvPicPr/>
            <p:nvPr/>
          </p:nvPicPr>
          <p:blipFill>
            <a:blip r:embed="rId2"/>
            <a:stretch/>
          </p:blipFill>
          <p:spPr>
            <a:xfrm>
              <a:off x="324000" y="338056"/>
              <a:ext cx="1056960" cy="1400024"/>
            </a:xfrm>
            <a:prstGeom prst="rect">
              <a:avLst/>
            </a:prstGeom>
            <a:ln w="0">
              <a:noFill/>
            </a:ln>
          </p:spPr>
        </p:pic>
      </p:grpSp>
    </p:spTree>
    <p:extLst>
      <p:ext uri="{BB962C8B-B14F-4D97-AF65-F5344CB8AC3E}">
        <p14:creationId xmlns:p14="http://schemas.microsoft.com/office/powerpoint/2010/main" val="37226506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123A760-9CED-4E89-9515-F0F532DBA3EF}"/>
              </a:ext>
            </a:extLst>
          </p:cNvPr>
          <p:cNvSpPr>
            <a:spLocks noGrp="1"/>
          </p:cNvSpPr>
          <p:nvPr>
            <p:ph type="title"/>
          </p:nvPr>
        </p:nvSpPr>
        <p:spPr>
          <a:xfrm>
            <a:off x="838380" y="1570608"/>
            <a:ext cx="10515600" cy="567797"/>
          </a:xfrm>
        </p:spPr>
        <p:txBody>
          <a:bodyPr anchor="ctr" anchorCtr="1">
            <a:normAutofit/>
          </a:bodyPr>
          <a:lstStyle/>
          <a:p>
            <a:pPr algn="ctr"/>
            <a:r>
              <a:rPr lang="ru-RU" sz="2800" b="1" dirty="0">
                <a:solidFill>
                  <a:srgbClr val="002060"/>
                </a:solidFill>
                <a:latin typeface="Times New Roman" panose="02020603050405020304" pitchFamily="18" charset="0"/>
                <a:cs typeface="+mn-cs"/>
              </a:rPr>
              <a:t>Работа </a:t>
            </a:r>
            <a:r>
              <a:rPr lang="ru-RU" sz="2800" b="1" dirty="0" smtClean="0">
                <a:solidFill>
                  <a:srgbClr val="002060"/>
                </a:solidFill>
                <a:latin typeface="Times New Roman" panose="02020603050405020304" pitchFamily="18" charset="0"/>
                <a:cs typeface="+mn-cs"/>
              </a:rPr>
              <a:t>Комиссии</a:t>
            </a:r>
            <a:endParaRPr lang="ru-RU" sz="2800" dirty="0">
              <a:solidFill>
                <a:srgbClr val="002060"/>
              </a:solidFill>
              <a:latin typeface="Times New Roman" panose="02020603050405020304" pitchFamily="18" charset="0"/>
              <a:cs typeface="+mn-cs"/>
            </a:endParaRPr>
          </a:p>
        </p:txBody>
      </p:sp>
      <p:sp>
        <p:nvSpPr>
          <p:cNvPr id="16" name="Номер слайда 15">
            <a:extLst>
              <a:ext uri="{FF2B5EF4-FFF2-40B4-BE49-F238E27FC236}">
                <a16:creationId xmlns:a16="http://schemas.microsoft.com/office/drawing/2014/main" xmlns="" id="{C1D4CAD1-000A-4E67-BBF0-1AE9D11EE1B2}"/>
              </a:ext>
            </a:extLst>
          </p:cNvPr>
          <p:cNvSpPr>
            <a:spLocks noGrp="1"/>
          </p:cNvSpPr>
          <p:nvPr>
            <p:ph type="sldNum" sz="quarter" idx="12"/>
          </p:nvPr>
        </p:nvSpPr>
        <p:spPr>
          <a:xfrm>
            <a:off x="11635276" y="6356351"/>
            <a:ext cx="300319" cy="365125"/>
          </a:xfrm>
        </p:spPr>
        <p:txBody>
          <a:bodyPr/>
          <a:lstStyle/>
          <a:p>
            <a:fld id="{E7E913D8-9CD6-4AD3-A091-34EDA066976B}" type="slidenum">
              <a:rPr lang="ru-RU" sz="1400" smtClean="0">
                <a:solidFill>
                  <a:schemeClr val="tx1"/>
                </a:solidFill>
                <a:latin typeface="Times New Roman" panose="02020603050405020304" pitchFamily="18" charset="0"/>
                <a:cs typeface="Times New Roman" panose="02020603050405020304" pitchFamily="18" charset="0"/>
              </a:rPr>
              <a:t>5</a:t>
            </a:fld>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32364" y="2509866"/>
            <a:ext cx="11353072" cy="3170099"/>
          </a:xfrm>
          <a:prstGeom prst="rect">
            <a:avLst/>
          </a:prstGeom>
          <a:noFill/>
        </p:spPr>
        <p:txBody>
          <a:bodyPr wrap="square" rtlCol="0">
            <a:spAutoFit/>
          </a:bodyPr>
          <a:lstStyle/>
          <a:p>
            <a:pPr marL="342900" lvl="0" indent="-342900" algn="just">
              <a:spcAft>
                <a:spcPts val="0"/>
              </a:spcAft>
              <a:buFont typeface="+mj-lt"/>
              <a:buAutoNum type="arabicPeriod"/>
            </a:pPr>
            <a:r>
              <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Результаты оценки обеспечения готовности оформляются в акте оценки обеспечения готовности к отопительному периоду, который составляется не позднее одного рабочего дня с даты завершения оценки обеспечения готовности. К акту прилагается заполненный оценочный лист на каждый объект оценки обеспечения готовности.</a:t>
            </a:r>
          </a:p>
          <a:p>
            <a:pPr marL="342900" lvl="0" indent="-342900" algn="just">
              <a:spcAft>
                <a:spcPts val="0"/>
              </a:spcAft>
              <a:buFont typeface="+mj-lt"/>
              <a:buAutoNum type="arabicPeriod"/>
            </a:pPr>
            <a:r>
              <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Срок составления акта   не позднее 15 ноября 2026 года.</a:t>
            </a:r>
          </a:p>
          <a:p>
            <a:pPr marL="342900" lvl="0" indent="-342900" algn="just">
              <a:spcAft>
                <a:spcPts val="0"/>
              </a:spcAft>
              <a:buFont typeface="+mj-lt"/>
              <a:buAutoNum type="arabicPeriod"/>
            </a:pPr>
            <a:r>
              <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При установлении уровня готовности «Готов», в течение 5 рабочих дней со дня подписания акта выдается паспорт обеспечения готовности к отопительному периоду.</a:t>
            </a:r>
          </a:p>
          <a:p>
            <a:pPr marL="342900" lvl="0" indent="-342900" algn="just">
              <a:spcAft>
                <a:spcPts val="0"/>
              </a:spcAft>
              <a:buFont typeface="+mj-lt"/>
              <a:buAutoNum type="arabicPeriod"/>
            </a:pPr>
            <a:r>
              <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Проведение оценки обеспечения готовности к отопительному периоду 2026 – 2027 годов проводится в отношении 34 муниципальных образований и 11 городских округов.</a:t>
            </a:r>
          </a:p>
          <a:p>
            <a:pPr marL="342900" lvl="0" indent="-342900" algn="just">
              <a:spcAft>
                <a:spcPts val="0"/>
              </a:spcAft>
              <a:buFont typeface="+mj-lt"/>
              <a:buAutoNum type="arabicPeriod"/>
            </a:pPr>
            <a:r>
              <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Проведение оценки обеспечения готовности осуществляется в срок с 01.10.2026г. по 30.10.2026г.</a:t>
            </a:r>
            <a:endPar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nvGrpSpPr>
          <p:cNvPr id="12" name="Group 36"/>
          <p:cNvGrpSpPr/>
          <p:nvPr/>
        </p:nvGrpSpPr>
        <p:grpSpPr>
          <a:xfrm>
            <a:off x="360" y="0"/>
            <a:ext cx="12191640" cy="1611000"/>
            <a:chOff x="0" y="127080"/>
            <a:chExt cx="9143640" cy="1611000"/>
          </a:xfrm>
        </p:grpSpPr>
        <p:sp>
          <p:nvSpPr>
            <p:cNvPr id="13"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4"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5"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7" name="Text Box 40"/>
            <p:cNvSpPr/>
            <p:nvPr/>
          </p:nvSpPr>
          <p:spPr>
            <a:xfrm>
              <a:off x="519120" y="127080"/>
              <a:ext cx="8319600" cy="857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8" name="Picture 41" descr="fsetan_emblema2007"/>
            <p:cNvPicPr/>
            <p:nvPr/>
          </p:nvPicPr>
          <p:blipFill>
            <a:blip r:embed="rId2"/>
            <a:stretch/>
          </p:blipFill>
          <p:spPr>
            <a:xfrm>
              <a:off x="324000" y="289450"/>
              <a:ext cx="1056960" cy="1448630"/>
            </a:xfrm>
            <a:prstGeom prst="rect">
              <a:avLst/>
            </a:prstGeom>
            <a:ln w="0">
              <a:noFill/>
            </a:ln>
          </p:spPr>
        </p:pic>
      </p:grpSp>
    </p:spTree>
    <p:extLst>
      <p:ext uri="{BB962C8B-B14F-4D97-AF65-F5344CB8AC3E}">
        <p14:creationId xmlns:p14="http://schemas.microsoft.com/office/powerpoint/2010/main" val="6060541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E123A760-9CED-4E89-9515-F0F532DBA3EF}"/>
              </a:ext>
            </a:extLst>
          </p:cNvPr>
          <p:cNvSpPr>
            <a:spLocks noGrp="1"/>
          </p:cNvSpPr>
          <p:nvPr>
            <p:ph type="title"/>
          </p:nvPr>
        </p:nvSpPr>
        <p:spPr>
          <a:xfrm>
            <a:off x="1269836" y="1634292"/>
            <a:ext cx="10515600" cy="567797"/>
          </a:xfrm>
        </p:spPr>
        <p:txBody>
          <a:bodyPr anchor="ctr" anchorCtr="1">
            <a:normAutofit fontScale="90000"/>
          </a:bodyPr>
          <a:lstStyle/>
          <a:p>
            <a:pPr lvl="0" algn="ctr">
              <a:spcAft>
                <a:spcPts val="0"/>
              </a:spcAft>
            </a:pPr>
            <a:r>
              <a:rPr lang="ru-RU"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При проведении обеспечения готовности муниципальных образований, городских округов и сельских поселений к отопительному периоду комиссией проверяется.</a:t>
            </a:r>
            <a:endParaRPr lang="ru-RU" sz="2800" b="1"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16" name="Номер слайда 15">
            <a:extLst>
              <a:ext uri="{FF2B5EF4-FFF2-40B4-BE49-F238E27FC236}">
                <a16:creationId xmlns:a16="http://schemas.microsoft.com/office/drawing/2014/main" xmlns="" id="{C1D4CAD1-000A-4E67-BBF0-1AE9D11EE1B2}"/>
              </a:ext>
            </a:extLst>
          </p:cNvPr>
          <p:cNvSpPr>
            <a:spLocks noGrp="1"/>
          </p:cNvSpPr>
          <p:nvPr>
            <p:ph type="sldNum" sz="quarter" idx="12"/>
          </p:nvPr>
        </p:nvSpPr>
        <p:spPr>
          <a:xfrm>
            <a:off x="11635276" y="6356351"/>
            <a:ext cx="300319" cy="365125"/>
          </a:xfrm>
        </p:spPr>
        <p:txBody>
          <a:bodyPr/>
          <a:lstStyle/>
          <a:p>
            <a:fld id="{E7E913D8-9CD6-4AD3-A091-34EDA066976B}" type="slidenum">
              <a:rPr lang="ru-RU" sz="1400" smtClean="0">
                <a:solidFill>
                  <a:schemeClr val="tx1"/>
                </a:solidFill>
                <a:latin typeface="Times New Roman" panose="02020603050405020304" pitchFamily="18" charset="0"/>
                <a:cs typeface="Times New Roman" panose="02020603050405020304" pitchFamily="18" charset="0"/>
              </a:rPr>
              <a:t>6</a:t>
            </a:fld>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32363" y="2424829"/>
            <a:ext cx="11353072" cy="4401205"/>
          </a:xfrm>
          <a:prstGeom prst="rect">
            <a:avLst/>
          </a:prstGeom>
          <a:noFill/>
        </p:spPr>
        <p:txBody>
          <a:bodyPr wrap="square" rtlCol="0">
            <a:spAutoFit/>
          </a:bodyPr>
          <a:lstStyle/>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Утвержденный (актуализированный) порядок (план) действий по ликвидации последствий аварийных ситуаций в сфере теплоснабжения в муниципальном </a:t>
            </a:r>
            <a:r>
              <a:rPr lang="ru-RU" sz="1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образовании.</a:t>
            </a:r>
            <a:endPar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Порядок (план) действий по ликвидации последствий аварийных ситуаций при теплоснабжении в муниципальном образовании подлежит ежегодной актуализации, утверждается до 15 февраля.</a:t>
            </a:r>
          </a:p>
          <a:p>
            <a:pPr marL="342900" lvl="0" indent="-342900" algn="just">
              <a:spcAft>
                <a:spcPts val="0"/>
              </a:spcAft>
              <a:buFont typeface="+mj-lt"/>
              <a:buAutoNum type="arabicPeriod"/>
            </a:pPr>
            <a:r>
              <a:rPr lang="ru-RU" sz="1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Наличие </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утвержденной (актуализированной) схемы теплоснабжения в соответствии с требованиями постановления Правительства Российской Федерации от 22 февраля 2012 г. № 154 "О требованиях к схемам теплоснабжения, порядку их разработки и утверждения».</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Документы, подтверждающие выполнение требований по обеспечению готовности к отопительному периоду бесхозяйных объектов теплоснабжения, в отношении которых не определена организация, которая будет осуществлять содержание и обслуживание бесхозяйного объекта теплоснабжения, в соответствии с требованиями части 6.1 статьи 15 Федерального закона о теплоснабжении.</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Выписку из утвержденного штатного расписания, подтверждающую наличие персонала, осуществляющего функции эксплуатационной, диспетчерской и аварийной служб или договоры на техническое обслуживание, </a:t>
            </a:r>
            <a:r>
              <a:rPr lang="ru-RU" sz="14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энергосервисные</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контракты в случае привлечения специализированных организаций для эксплуатации оборудования.</a:t>
            </a:r>
          </a:p>
          <a:p>
            <a:pPr marL="342900" lvl="0" indent="-342900" algn="just">
              <a:spcAft>
                <a:spcPts val="0"/>
              </a:spcAft>
              <a:buFont typeface="+mj-lt"/>
              <a:buAutoNum type="arabicPeriod"/>
            </a:pPr>
            <a:r>
              <a:rPr lang="ru-RU" sz="1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Утвержденные </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эксплуатационные инструкции объектов теплоснабжения и (или) производственные инструкции.</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Копии удостоверений о проверке знаний или журнала проверки знаний, протоколов проверки знаний, копии удостоверений о допуске к самостоятельной работе обслуживающего персонала, или копии протоколов проверки знаний в области промышленной безопасности работников и руководителей.</a:t>
            </a:r>
          </a:p>
          <a:p>
            <a:pPr marL="342900" lvl="0" indent="-342900" algn="just">
              <a:spcAft>
                <a:spcPts val="0"/>
              </a:spcAft>
              <a:buFont typeface="+mj-lt"/>
              <a:buAutoNum type="arabicPeriod"/>
            </a:pPr>
            <a:r>
              <a:rPr lang="ru-RU" sz="1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Утвержденные </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температурные графики, гидравлические режимы работы системы теплоснабжения на предстоящий отопительный период. </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Копии утвержденной инструкции по эксплуатации установок для </a:t>
            </a:r>
            <a:r>
              <a:rPr lang="ru-RU" sz="14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докотловой</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обработки воды (если предусмотрены проектной документацией объектов теплоснабжения) и инструкции по ведению водно-химического режима, включающей режимные карты, утвержденный график </a:t>
            </a:r>
            <a:r>
              <a:rPr lang="ru-RU" sz="14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химконтроля</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за </a:t>
            </a:r>
            <a:r>
              <a:rPr lang="ru-RU" sz="14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воднохимическим</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режимом котельных и тепловых сетей</a:t>
            </a:r>
            <a:r>
              <a:rPr lang="ru-RU" sz="1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p:txBody>
      </p:sp>
      <p:grpSp>
        <p:nvGrpSpPr>
          <p:cNvPr id="12" name="Group 36"/>
          <p:cNvGrpSpPr/>
          <p:nvPr/>
        </p:nvGrpSpPr>
        <p:grpSpPr>
          <a:xfrm>
            <a:off x="360" y="0"/>
            <a:ext cx="12191640" cy="1611000"/>
            <a:chOff x="0" y="127080"/>
            <a:chExt cx="9143640" cy="1611000"/>
          </a:xfrm>
        </p:grpSpPr>
        <p:sp>
          <p:nvSpPr>
            <p:cNvPr id="13"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4"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5"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7" name="Text Box 40"/>
            <p:cNvSpPr/>
            <p:nvPr/>
          </p:nvSpPr>
          <p:spPr>
            <a:xfrm>
              <a:off x="519120" y="127080"/>
              <a:ext cx="8319600" cy="857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8" name="Picture 41" descr="fsetan_emblema2007"/>
            <p:cNvPicPr/>
            <p:nvPr/>
          </p:nvPicPr>
          <p:blipFill>
            <a:blip r:embed="rId2"/>
            <a:stretch/>
          </p:blipFill>
          <p:spPr>
            <a:xfrm>
              <a:off x="324000" y="289450"/>
              <a:ext cx="1056960" cy="1448630"/>
            </a:xfrm>
            <a:prstGeom prst="rect">
              <a:avLst/>
            </a:prstGeom>
            <a:ln w="0">
              <a:noFill/>
            </a:ln>
          </p:spPr>
        </p:pic>
      </p:grpSp>
    </p:spTree>
    <p:extLst>
      <p:ext uri="{BB962C8B-B14F-4D97-AF65-F5344CB8AC3E}">
        <p14:creationId xmlns:p14="http://schemas.microsoft.com/office/powerpoint/2010/main" val="2802435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Номер слайда 15">
            <a:extLst>
              <a:ext uri="{FF2B5EF4-FFF2-40B4-BE49-F238E27FC236}">
                <a16:creationId xmlns:a16="http://schemas.microsoft.com/office/drawing/2014/main" xmlns="" id="{C1D4CAD1-000A-4E67-BBF0-1AE9D11EE1B2}"/>
              </a:ext>
            </a:extLst>
          </p:cNvPr>
          <p:cNvSpPr>
            <a:spLocks noGrp="1"/>
          </p:cNvSpPr>
          <p:nvPr>
            <p:ph type="sldNum" sz="quarter" idx="12"/>
          </p:nvPr>
        </p:nvSpPr>
        <p:spPr>
          <a:xfrm>
            <a:off x="11635276" y="6356351"/>
            <a:ext cx="300319" cy="365125"/>
          </a:xfrm>
        </p:spPr>
        <p:txBody>
          <a:bodyPr/>
          <a:lstStyle/>
          <a:p>
            <a:fld id="{E7E913D8-9CD6-4AD3-A091-34EDA066976B}" type="slidenum">
              <a:rPr lang="ru-RU" sz="1400" smtClean="0">
                <a:solidFill>
                  <a:schemeClr val="tx1"/>
                </a:solidFill>
                <a:latin typeface="Times New Roman" panose="02020603050405020304" pitchFamily="18" charset="0"/>
                <a:cs typeface="Times New Roman" panose="02020603050405020304" pitchFamily="18" charset="0"/>
              </a:rPr>
              <a:t>7</a:t>
            </a:fld>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19644" y="1596996"/>
            <a:ext cx="11353072" cy="4708981"/>
          </a:xfrm>
          <a:prstGeom prst="rect">
            <a:avLst/>
          </a:prstGeom>
          <a:noFill/>
        </p:spPr>
        <p:txBody>
          <a:bodyPr wrap="square" rtlCol="0">
            <a:spAutoFit/>
          </a:bodyPr>
          <a:lstStyle/>
          <a:p>
            <a:pPr marL="342900" lvl="0" indent="-342900" algn="just">
              <a:spcAft>
                <a:spcPts val="0"/>
              </a:spcAft>
              <a:buFont typeface="+mj-lt"/>
              <a:buAutoNum type="arabicPeriod"/>
            </a:pPr>
            <a:r>
              <a:rPr lang="ru-RU" sz="20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Копии паспортов паровых и (или) водогрейных котельных установок, центральных тепловых пунктов и оборудования, работающего под избыточным давлением.</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Акты (технические отчеты) о проведении испытаний тепловых сетей по определению тепловых потерь через тепловую изоляцию.</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Акты проведения гидравлических испытаний на прочность и плотность трубопроводов тепловых сетей.</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Документы, подтверждающие проведение мероприятий по контролю за состоянием подземных трубопроводов тепловой сети.</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Акты о проведении очистки и промывки тепловых сетей, тепловых пунктов.</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Технические отчеты о проведении режимно-наладочных испытаний объектов теплоснабжения, утвержденные режимные карты.</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Акт опробования работоспособности оборудования насосных станций. </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Утвержденный перечень запасов материалов, запорной арматуры, запасных частей, средств механизации для выполнения срочных внеплановых (аварийных) ремонтных работ, результаты последней проведенной инвентаризации запасов материалов, запорной арматуры, запасных частей, средств механизации для выполнения срочных внеплановых (аварийных) ремонтных работ.</a:t>
            </a:r>
          </a:p>
          <a:p>
            <a:pPr marL="342900" lvl="0" indent="-342900" algn="just">
              <a:spcAft>
                <a:spcPts val="0"/>
              </a:spcAft>
              <a:buFont typeface="+mj-lt"/>
              <a:buAutoNum type="arabicPeriod"/>
            </a:pPr>
            <a:r>
              <a:rPr lang="ru-RU" sz="1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Утвержденный </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порядок (план) действий по ликвидации последствий аварийных ситуаций в сфере теплоснабжения.</a:t>
            </a:r>
          </a:p>
          <a:p>
            <a:pPr marL="342900" lvl="0" indent="-342900" algn="just">
              <a:spcAft>
                <a:spcPts val="0"/>
              </a:spcAft>
              <a:buFont typeface="+mj-lt"/>
              <a:buAutoNum type="arabicPeriod"/>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Материалы о проведении оценки обеспечения готовности в соответствии с Порядком проведения оценки обеспечения готовности к отопительному периоду отношении следующих лиц:</a:t>
            </a:r>
          </a:p>
          <a:p>
            <a:pPr lvl="0" indent="360363" algn="just">
              <a:spcAft>
                <a:spcPts val="0"/>
              </a:spcAft>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теплоснабжающих организаций и </a:t>
            </a:r>
            <a:r>
              <a:rPr lang="ru-RU" sz="1400" dirty="0" err="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теплосетевых</a:t>
            </a: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организаций;</a:t>
            </a:r>
          </a:p>
          <a:p>
            <a:pPr lvl="0" indent="360363" algn="just">
              <a:spcAft>
                <a:spcPts val="0"/>
              </a:spcAft>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 потребителей тепловой энергии;</a:t>
            </a:r>
          </a:p>
          <a:p>
            <a:pPr lvl="0" indent="360363" algn="just">
              <a:spcAft>
                <a:spcPts val="0"/>
              </a:spcAft>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управляющих организаций, а также товариществ собственников жилья, жилищными кооперативами, жилищно-строительными кооперативами или иными специализированными потребительскими кооперативами при условии осуществления ими деятельности по управлению многоквартирными домами.</a:t>
            </a:r>
          </a:p>
          <a:p>
            <a:pPr lvl="0" indent="447675" algn="just">
              <a:spcAft>
                <a:spcPts val="0"/>
              </a:spcAft>
            </a:pPr>
            <a:r>
              <a:rPr lang="ru-RU" sz="1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Более подробная информация об оценке обеспечения готовности муниципальных образований и городских округов Республики Саха (Якутия) размещена на официальном сайте Ленского управления Ростехнадзора. </a:t>
            </a:r>
          </a:p>
        </p:txBody>
      </p:sp>
      <p:grpSp>
        <p:nvGrpSpPr>
          <p:cNvPr id="12" name="Group 36"/>
          <p:cNvGrpSpPr/>
          <p:nvPr/>
        </p:nvGrpSpPr>
        <p:grpSpPr>
          <a:xfrm>
            <a:off x="360" y="0"/>
            <a:ext cx="12191640" cy="1611000"/>
            <a:chOff x="0" y="127080"/>
            <a:chExt cx="9143640" cy="1611000"/>
          </a:xfrm>
        </p:grpSpPr>
        <p:sp>
          <p:nvSpPr>
            <p:cNvPr id="13"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4"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5"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ru-RU" sz="1400" b="1" strike="noStrike" spc="-1">
                <a:solidFill>
                  <a:srgbClr val="000000"/>
                </a:solidFill>
                <a:latin typeface="Calibri"/>
              </a:endParaRPr>
            </a:p>
          </p:txBody>
        </p:sp>
        <p:sp>
          <p:nvSpPr>
            <p:cNvPr id="17" name="Text Box 40"/>
            <p:cNvSpPr/>
            <p:nvPr/>
          </p:nvSpPr>
          <p:spPr>
            <a:xfrm>
              <a:off x="519120" y="127080"/>
              <a:ext cx="8319600" cy="857160"/>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sz="1800" b="1" strike="noStrike"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z="1800" b="0" strike="noStrike"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sz="1800" b="1" strike="noStrike"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z="1800" b="0" strike="noStrike" spc="-1" dirty="0">
                <a:solidFill>
                  <a:srgbClr val="000000"/>
                </a:solidFill>
                <a:latin typeface="Times New Roman" panose="02020603050405020304" pitchFamily="18" charset="0"/>
                <a:cs typeface="Times New Roman" panose="02020603050405020304" pitchFamily="18" charset="0"/>
              </a:endParaRPr>
            </a:p>
          </p:txBody>
        </p:sp>
        <p:pic>
          <p:nvPicPr>
            <p:cNvPr id="18" name="Picture 41" descr="fsetan_emblema2007"/>
            <p:cNvPicPr/>
            <p:nvPr/>
          </p:nvPicPr>
          <p:blipFill>
            <a:blip r:embed="rId2"/>
            <a:stretch/>
          </p:blipFill>
          <p:spPr>
            <a:xfrm>
              <a:off x="324000" y="289450"/>
              <a:ext cx="1056960" cy="1448630"/>
            </a:xfrm>
            <a:prstGeom prst="rect">
              <a:avLst/>
            </a:prstGeom>
            <a:ln w="0">
              <a:noFill/>
            </a:ln>
          </p:spPr>
        </p:pic>
      </p:grpSp>
    </p:spTree>
    <p:extLst>
      <p:ext uri="{BB962C8B-B14F-4D97-AF65-F5344CB8AC3E}">
        <p14:creationId xmlns:p14="http://schemas.microsoft.com/office/powerpoint/2010/main" val="31395170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 name="Rectangle 2"/>
          <p:cNvSpPr/>
          <p:nvPr/>
        </p:nvSpPr>
        <p:spPr>
          <a:xfrm>
            <a:off x="1524000" y="1987560"/>
            <a:ext cx="9143640" cy="2628720"/>
          </a:xfrm>
          <a:prstGeom prst="rect">
            <a:avLst/>
          </a:prstGeom>
          <a:noFill/>
          <a:ln w="9525">
            <a:noFill/>
          </a:ln>
        </p:spPr>
        <p:style>
          <a:lnRef idx="0">
            <a:scrgbClr r="0" g="0" b="0"/>
          </a:lnRef>
          <a:fillRef idx="0">
            <a:scrgbClr r="0" g="0" b="0"/>
          </a:fillRef>
          <a:effectRef idx="0">
            <a:scrgbClr r="0" g="0" b="0"/>
          </a:effectRef>
          <a:fontRef idx="minor"/>
        </p:style>
        <p:txBody>
          <a:bodyPr lIns="92160" tIns="46080" rIns="92160" bIns="46080" anchor="ctr">
            <a:noAutofit/>
          </a:bodyPr>
          <a:lstStyle/>
          <a:p>
            <a:pPr algn="ctr"/>
            <a:endParaRPr lang="ru-RU" spc="-1" dirty="0">
              <a:solidFill>
                <a:srgbClr val="000000"/>
              </a:solidFill>
              <a:latin typeface="Open Sans"/>
            </a:endParaRPr>
          </a:p>
          <a:p>
            <a:pPr algn="ctr"/>
            <a:r>
              <a:rPr lang="ru-RU" sz="2800" spc="-1" dirty="0" smtClean="0">
                <a:solidFill>
                  <a:srgbClr val="2D2D8A"/>
                </a:solidFill>
                <a:latin typeface="Times New Roman" panose="02020603050405020304" pitchFamily="18" charset="0"/>
                <a:cs typeface="Times New Roman" panose="02020603050405020304" pitchFamily="18" charset="0"/>
              </a:rPr>
              <a:t>Спасибо за </a:t>
            </a:r>
            <a:r>
              <a:rPr lang="ru-RU" sz="2800" spc="-1" dirty="0">
                <a:solidFill>
                  <a:srgbClr val="2D2D8A"/>
                </a:solidFill>
                <a:latin typeface="Times New Roman" panose="02020603050405020304" pitchFamily="18" charset="0"/>
                <a:cs typeface="Times New Roman" panose="02020603050405020304" pitchFamily="18" charset="0"/>
              </a:rPr>
              <a:t>внимание!</a:t>
            </a:r>
            <a:endParaRPr lang="ru-RU" sz="2800" spc="-1" dirty="0">
              <a:solidFill>
                <a:srgbClr val="000000"/>
              </a:solidFill>
              <a:latin typeface="Times New Roman" panose="02020603050405020304" pitchFamily="18" charset="0"/>
              <a:cs typeface="Times New Roman" panose="02020603050405020304" pitchFamily="18" charset="0"/>
            </a:endParaRPr>
          </a:p>
          <a:p>
            <a:pPr algn="ctr"/>
            <a:endParaRPr lang="ru-RU" sz="2400" spc="-1" dirty="0">
              <a:solidFill>
                <a:srgbClr val="000000"/>
              </a:solidFill>
              <a:latin typeface="Open Sans"/>
            </a:endParaRPr>
          </a:p>
        </p:txBody>
      </p:sp>
      <p:sp>
        <p:nvSpPr>
          <p:cNvPr id="476" name="Rectangle 3"/>
          <p:cNvSpPr/>
          <p:nvPr/>
        </p:nvSpPr>
        <p:spPr>
          <a:xfrm>
            <a:off x="1524000" y="5037909"/>
            <a:ext cx="9143640" cy="685440"/>
          </a:xfrm>
          <a:prstGeom prst="rect">
            <a:avLst/>
          </a:prstGeom>
          <a:noFill/>
          <a:ln w="9525">
            <a:noFill/>
          </a:ln>
        </p:spPr>
        <p:style>
          <a:lnRef idx="0">
            <a:scrgbClr r="0" g="0" b="0"/>
          </a:lnRef>
          <a:fillRef idx="0">
            <a:scrgbClr r="0" g="0" b="0"/>
          </a:fillRef>
          <a:effectRef idx="0">
            <a:scrgbClr r="0" g="0" b="0"/>
          </a:effectRef>
          <a:fontRef idx="minor"/>
        </p:style>
        <p:txBody>
          <a:bodyPr lIns="92160" tIns="46080" rIns="92160" bIns="46080" anchor="t">
            <a:noAutofit/>
          </a:bodyPr>
          <a:lstStyle/>
          <a:p>
            <a:pPr algn="ctr">
              <a:lnSpc>
                <a:spcPct val="90000"/>
              </a:lnSpc>
            </a:pPr>
            <a:endParaRPr lang="ru-RU" sz="2000" b="1" spc="-1">
              <a:solidFill>
                <a:srgbClr val="4040B2"/>
              </a:solidFill>
              <a:latin typeface="Calibri"/>
            </a:endParaRPr>
          </a:p>
        </p:txBody>
      </p:sp>
      <p:grpSp>
        <p:nvGrpSpPr>
          <p:cNvPr id="477" name="Group 36"/>
          <p:cNvGrpSpPr/>
          <p:nvPr/>
        </p:nvGrpSpPr>
        <p:grpSpPr>
          <a:xfrm>
            <a:off x="1524000" y="152280"/>
            <a:ext cx="9143640" cy="1620720"/>
            <a:chOff x="0" y="152280"/>
            <a:chExt cx="9143640" cy="1620720"/>
          </a:xfrm>
        </p:grpSpPr>
        <p:sp>
          <p:nvSpPr>
            <p:cNvPr id="478" name="Rectangle 37"/>
            <p:cNvSpPr/>
            <p:nvPr/>
          </p:nvSpPr>
          <p:spPr>
            <a:xfrm>
              <a:off x="0" y="1074600"/>
              <a:ext cx="9143640" cy="93240"/>
            </a:xfrm>
            <a:prstGeom prst="rect">
              <a:avLst/>
            </a:prstGeom>
            <a:gradFill rotWithShape="0">
              <a:gsLst>
                <a:gs pos="0">
                  <a:srgbClr val="003366"/>
                </a:gs>
                <a:gs pos="100000">
                  <a:srgbClr val="0000CC"/>
                </a:gs>
              </a:gsLst>
              <a:lin ang="0"/>
            </a:gra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1" spc="-1">
                <a:solidFill>
                  <a:srgbClr val="000000"/>
                </a:solidFill>
                <a:latin typeface="Calibri"/>
              </a:endParaRPr>
            </a:p>
          </p:txBody>
        </p:sp>
        <p:sp>
          <p:nvSpPr>
            <p:cNvPr id="479" name="Rectangle 38"/>
            <p:cNvSpPr/>
            <p:nvPr/>
          </p:nvSpPr>
          <p:spPr>
            <a:xfrm>
              <a:off x="0" y="1252440"/>
              <a:ext cx="9143640" cy="263160"/>
            </a:xfrm>
            <a:prstGeom prst="rect">
              <a:avLst/>
            </a:prstGeom>
            <a:gradFill rotWithShape="0">
              <a:gsLst>
                <a:gs pos="0">
                  <a:srgbClr val="003366"/>
                </a:gs>
                <a:gs pos="100000">
                  <a:srgbClr val="0000CC"/>
                </a:gs>
              </a:gsLst>
              <a:lin ang="0"/>
            </a:gra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1" spc="-1">
                <a:solidFill>
                  <a:srgbClr val="000000"/>
                </a:solidFill>
                <a:latin typeface="Calibri"/>
              </a:endParaRPr>
            </a:p>
          </p:txBody>
        </p:sp>
        <p:sp>
          <p:nvSpPr>
            <p:cNvPr id="480" name="Rectangle 39"/>
            <p:cNvSpPr/>
            <p:nvPr/>
          </p:nvSpPr>
          <p:spPr>
            <a:xfrm>
              <a:off x="0" y="1162080"/>
              <a:ext cx="9143640" cy="128160"/>
            </a:xfrm>
            <a:prstGeom prst="rect">
              <a:avLst/>
            </a:prstGeom>
            <a:solidFill>
              <a:srgbClr val="993300"/>
            </a:solidFill>
            <a:ln w="9525">
              <a:noFill/>
            </a:ln>
            <a:scene3d>
              <a:camera prst="orthographicFront">
                <a:rot lat="0" lon="0" rev="0"/>
              </a:camera>
              <a:lightRig rig="contrasting" dir="t">
                <a:rot lat="0" lon="0" rev="7800000"/>
              </a:lightRig>
            </a:scene3d>
            <a:sp3d>
              <a:bevelT w="139700" h="139700"/>
            </a:sp3d>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1" spc="-1">
                <a:solidFill>
                  <a:srgbClr val="000000"/>
                </a:solidFill>
                <a:latin typeface="Calibri"/>
              </a:endParaRPr>
            </a:p>
          </p:txBody>
        </p:sp>
        <p:sp>
          <p:nvSpPr>
            <p:cNvPr id="481" name="Text Box 40"/>
            <p:cNvSpPr/>
            <p:nvPr/>
          </p:nvSpPr>
          <p:spPr>
            <a:xfrm>
              <a:off x="735120" y="152280"/>
              <a:ext cx="8319600" cy="838776"/>
            </a:xfrm>
            <a:prstGeom prst="rect">
              <a:avLst/>
            </a:prstGeom>
            <a:noFill/>
            <a:ln w="9525">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a:lnSpc>
                  <a:spcPct val="90000"/>
                </a:lnSpc>
              </a:pPr>
              <a:endParaRPr lang="ru-RU"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b="1" spc="-1" dirty="0" smtClean="0">
                  <a:solidFill>
                    <a:srgbClr val="4040B2"/>
                  </a:solidFill>
                  <a:latin typeface="Times New Roman" panose="02020603050405020304" pitchFamily="18" charset="0"/>
                  <a:cs typeface="Times New Roman" panose="02020603050405020304" pitchFamily="18" charset="0"/>
                </a:rPr>
                <a:t>Ленское управление Федеральной </a:t>
              </a:r>
              <a:r>
                <a:rPr lang="ru-RU" b="1" spc="-1" dirty="0">
                  <a:solidFill>
                    <a:srgbClr val="4040B2"/>
                  </a:solidFill>
                  <a:latin typeface="Times New Roman" panose="02020603050405020304" pitchFamily="18" charset="0"/>
                  <a:cs typeface="Times New Roman" panose="02020603050405020304" pitchFamily="18" charset="0"/>
                </a:rPr>
                <a:t>службы по экологическому, </a:t>
              </a:r>
              <a:endParaRPr lang="ru-RU" spc="-1" dirty="0">
                <a:solidFill>
                  <a:srgbClr val="000000"/>
                </a:solidFill>
                <a:latin typeface="Times New Roman" panose="02020603050405020304" pitchFamily="18" charset="0"/>
                <a:cs typeface="Times New Roman" panose="02020603050405020304" pitchFamily="18" charset="0"/>
              </a:endParaRPr>
            </a:p>
            <a:p>
              <a:pPr algn="ctr">
                <a:lnSpc>
                  <a:spcPct val="90000"/>
                </a:lnSpc>
              </a:pPr>
              <a:r>
                <a:rPr lang="ru-RU" b="1" spc="-1" dirty="0">
                  <a:solidFill>
                    <a:srgbClr val="4040B2"/>
                  </a:solidFill>
                  <a:latin typeface="Times New Roman" panose="02020603050405020304" pitchFamily="18" charset="0"/>
                  <a:cs typeface="Times New Roman" panose="02020603050405020304" pitchFamily="18" charset="0"/>
                </a:rPr>
                <a:t>технологическому и атомному надзору</a:t>
              </a:r>
              <a:endParaRPr lang="ru-RU" spc="-1" dirty="0">
                <a:solidFill>
                  <a:srgbClr val="000000"/>
                </a:solidFill>
                <a:latin typeface="Times New Roman" panose="02020603050405020304" pitchFamily="18" charset="0"/>
                <a:cs typeface="Times New Roman" panose="02020603050405020304" pitchFamily="18" charset="0"/>
              </a:endParaRPr>
            </a:p>
          </p:txBody>
        </p:sp>
        <p:pic>
          <p:nvPicPr>
            <p:cNvPr id="482" name="Picture 41" descr="fsetan_emblema2007"/>
            <p:cNvPicPr/>
            <p:nvPr/>
          </p:nvPicPr>
          <p:blipFill>
            <a:blip r:embed="rId3"/>
            <a:stretch/>
          </p:blipFill>
          <p:spPr>
            <a:xfrm>
              <a:off x="201600" y="584280"/>
              <a:ext cx="1056960" cy="1188720"/>
            </a:xfrm>
            <a:prstGeom prst="rect">
              <a:avLst/>
            </a:prstGeom>
            <a:ln w="0">
              <a:noFill/>
            </a:ln>
          </p:spPr>
        </p:pic>
      </p:grpSp>
      <p:sp>
        <p:nvSpPr>
          <p:cNvPr id="483" name="Line 2"/>
          <p:cNvSpPr/>
          <p:nvPr/>
        </p:nvSpPr>
        <p:spPr>
          <a:xfrm>
            <a:off x="1952400" y="5121000"/>
            <a:ext cx="8501040" cy="360"/>
          </a:xfrm>
          <a:prstGeom prst="line">
            <a:avLst/>
          </a:prstGeom>
          <a:ln w="38100">
            <a:solidFill>
              <a:srgbClr val="C00000"/>
            </a:solidFill>
            <a:round/>
          </a:ln>
        </p:spPr>
        <p:style>
          <a:lnRef idx="0">
            <a:scrgbClr r="0" g="0" b="0"/>
          </a:lnRef>
          <a:fillRef idx="0">
            <a:scrgbClr r="0" g="0" b="0"/>
          </a:fillRef>
          <a:effectRef idx="0">
            <a:scrgbClr r="0" g="0" b="0"/>
          </a:effectRef>
          <a:fontRef idx="minor"/>
        </p:style>
        <p:txBody>
          <a:bodyPr lIns="90000" tIns="-44640" rIns="90000" bIns="-44640" anchor="ctr" anchorCtr="1">
            <a:noAutofit/>
          </a:bodyPr>
          <a:lstStyle/>
          <a:p>
            <a:endParaRPr lang="ru-RU" spc="-1">
              <a:solidFill>
                <a:srgbClr val="000000"/>
              </a:solidFill>
              <a:latin typeface="Calibri"/>
            </a:endParaRPr>
          </a:p>
        </p:txBody>
      </p:sp>
      <p:sp>
        <p:nvSpPr>
          <p:cNvPr id="485" name="PlaceHolder 1"/>
          <p:cNvSpPr>
            <a:spLocks noGrp="1"/>
          </p:cNvSpPr>
          <p:nvPr>
            <p:ph type="sldNum" idx="4294967295"/>
          </p:nvPr>
        </p:nvSpPr>
        <p:spPr>
          <a:xfrm>
            <a:off x="9780580" y="6275544"/>
            <a:ext cx="2133360" cy="475920"/>
          </a:xfrm>
          <a:prstGeom prst="rect">
            <a:avLst/>
          </a:prstGeom>
          <a:noFill/>
          <a:ln w="9360">
            <a:noFill/>
          </a:ln>
        </p:spPr>
        <p:txBody>
          <a:bodyPr numCol="1" spcCol="0" anchor="t">
            <a:noAutofit/>
          </a:bodyPr>
          <a:lstStyle>
            <a:lvl1pPr indent="0" algn="r">
              <a:lnSpc>
                <a:spcPct val="100000"/>
              </a:lnSpc>
              <a:buNone/>
              <a:defRPr lang="ru-RU" sz="1400" b="0" strike="noStrike" spc="-1">
                <a:solidFill>
                  <a:srgbClr val="000000"/>
                </a:solidFill>
                <a:latin typeface="Arial"/>
              </a:defRPr>
            </a:lvl1pPr>
          </a:lstStyle>
          <a:p>
            <a:r>
              <a:rPr dirty="0" smtClean="0">
                <a:latin typeface="Times New Roman" panose="02020603050405020304" pitchFamily="18" charset="0"/>
                <a:cs typeface="Times New Roman" panose="02020603050405020304" pitchFamily="18" charset="0"/>
              </a:rPr>
              <a:t>18</a:t>
            </a:r>
            <a:endParaRP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03406852"/>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ru-RU"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sq"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ru-RU"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6117</TotalTime>
  <Words>1029</Words>
  <Application>Microsoft Office PowerPoint</Application>
  <PresentationFormat>Широкоэкранный</PresentationFormat>
  <Paragraphs>93</Paragraphs>
  <Slides>8</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2</vt:i4>
      </vt:variant>
      <vt:variant>
        <vt:lpstr>Заголовки слайдов</vt:lpstr>
      </vt:variant>
      <vt:variant>
        <vt:i4>8</vt:i4>
      </vt:variant>
    </vt:vector>
  </HeadingPairs>
  <TitlesOfParts>
    <vt:vector size="17" baseType="lpstr">
      <vt:lpstr>Arial</vt:lpstr>
      <vt:lpstr>Arial Narrow</vt:lpstr>
      <vt:lpstr>Calibri</vt:lpstr>
      <vt:lpstr>Calibri Light</vt:lpstr>
      <vt:lpstr>Open Sans</vt:lpstr>
      <vt:lpstr>Tempora LGC Uni</vt:lpstr>
      <vt:lpstr>Times New Roman</vt:lpstr>
      <vt:lpstr>Тема Office</vt:lpstr>
      <vt:lpstr>Оформление по умолчанию</vt:lpstr>
      <vt:lpstr>Презентация PowerPoint</vt:lpstr>
      <vt:lpstr>Презентация PowerPoint</vt:lpstr>
      <vt:lpstr>Презентация PowerPoint</vt:lpstr>
      <vt:lpstr>Презентация PowerPoint</vt:lpstr>
      <vt:lpstr>Работа Комиссии</vt:lpstr>
      <vt:lpstr>При проведении обеспечения готовности муниципальных образований, городских округов и сельских поселений к отопительному периоду комиссией проверяется.</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Microsoft Office User</dc:creator>
  <cp:lastModifiedBy>Прокопьева Анастасия Кирилловна</cp:lastModifiedBy>
  <cp:revision>393</cp:revision>
  <cp:lastPrinted>2026-09-07T06:06:01Z</cp:lastPrinted>
  <dcterms:created xsi:type="dcterms:W3CDTF">2025-02-19T06:07:45Z</dcterms:created>
  <dcterms:modified xsi:type="dcterms:W3CDTF">2026-09-24T23:47:54Z</dcterms:modified>
</cp:coreProperties>
</file>